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71" r:id="rId9"/>
    <p:sldId id="272" r:id="rId10"/>
    <p:sldId id="265" r:id="rId11"/>
    <p:sldId id="266" r:id="rId12"/>
    <p:sldId id="267" r:id="rId13"/>
    <p:sldId id="278" r:id="rId14"/>
    <p:sldId id="273" r:id="rId15"/>
    <p:sldId id="277" r:id="rId16"/>
    <p:sldId id="269" r:id="rId17"/>
    <p:sldId id="280" r:id="rId18"/>
    <p:sldId id="281" r:id="rId19"/>
    <p:sldId id="270" r:id="rId20"/>
    <p:sldId id="282" r:id="rId21"/>
    <p:sldId id="283" r:id="rId22"/>
    <p:sldId id="284" r:id="rId23"/>
    <p:sldId id="279" r:id="rId24"/>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7" d="100"/>
          <a:sy n="47" d="100"/>
        </p:scale>
        <p:origin x="-1109"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F4BD0182-A233-4991-AC48-1AFC23F78093}" type="datetimeFigureOut">
              <a:rPr lang="es-CO" smtClean="0"/>
              <a:t>17/04/2013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3CEA2C6D-DEF8-4B5C-94A9-3D95D9D431C7}" type="slidenum">
              <a:rPr lang="es-CO" smtClean="0"/>
              <a:t>‹Nº›</a:t>
            </a:fld>
            <a:endParaRPr lang="es-CO"/>
          </a:p>
        </p:txBody>
      </p:sp>
    </p:spTree>
    <p:extLst>
      <p:ext uri="{BB962C8B-B14F-4D97-AF65-F5344CB8AC3E}">
        <p14:creationId xmlns:p14="http://schemas.microsoft.com/office/powerpoint/2010/main" val="28954206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F4BD0182-A233-4991-AC48-1AFC23F78093}" type="datetimeFigureOut">
              <a:rPr lang="es-CO" smtClean="0"/>
              <a:t>17/04/2013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3CEA2C6D-DEF8-4B5C-94A9-3D95D9D431C7}" type="slidenum">
              <a:rPr lang="es-CO" smtClean="0"/>
              <a:t>‹Nº›</a:t>
            </a:fld>
            <a:endParaRPr lang="es-CO"/>
          </a:p>
        </p:txBody>
      </p:sp>
    </p:spTree>
    <p:extLst>
      <p:ext uri="{BB962C8B-B14F-4D97-AF65-F5344CB8AC3E}">
        <p14:creationId xmlns:p14="http://schemas.microsoft.com/office/powerpoint/2010/main" val="6092195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4BD0182-A233-4991-AC48-1AFC23F78093}" type="datetimeFigureOut">
              <a:rPr lang="es-CO" smtClean="0"/>
              <a:t>17/04/2013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3CEA2C6D-DEF8-4B5C-94A9-3D95D9D431C7}" type="slidenum">
              <a:rPr lang="es-CO" smtClean="0"/>
              <a:t>‹Nº›</a:t>
            </a:fld>
            <a:endParaRPr lang="es-CO"/>
          </a:p>
        </p:txBody>
      </p:sp>
    </p:spTree>
    <p:extLst>
      <p:ext uri="{BB962C8B-B14F-4D97-AF65-F5344CB8AC3E}">
        <p14:creationId xmlns:p14="http://schemas.microsoft.com/office/powerpoint/2010/main" val="33219048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F4BD0182-A233-4991-AC48-1AFC23F78093}" type="datetimeFigureOut">
              <a:rPr lang="es-CO" smtClean="0"/>
              <a:t>17/04/2013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3CEA2C6D-DEF8-4B5C-94A9-3D95D9D431C7}" type="slidenum">
              <a:rPr lang="es-CO" smtClean="0"/>
              <a:t>‹Nº›</a:t>
            </a:fld>
            <a:endParaRPr lang="es-CO"/>
          </a:p>
        </p:txBody>
      </p:sp>
    </p:spTree>
    <p:extLst>
      <p:ext uri="{BB962C8B-B14F-4D97-AF65-F5344CB8AC3E}">
        <p14:creationId xmlns:p14="http://schemas.microsoft.com/office/powerpoint/2010/main" val="39363534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F4BD0182-A233-4991-AC48-1AFC23F78093}" type="datetimeFigureOut">
              <a:rPr lang="es-CO" smtClean="0"/>
              <a:t>17/04/2013</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3CEA2C6D-DEF8-4B5C-94A9-3D95D9D431C7}" type="slidenum">
              <a:rPr lang="es-CO" smtClean="0"/>
              <a:t>‹Nº›</a:t>
            </a:fld>
            <a:endParaRPr lang="es-CO"/>
          </a:p>
        </p:txBody>
      </p:sp>
    </p:spTree>
    <p:extLst>
      <p:ext uri="{BB962C8B-B14F-4D97-AF65-F5344CB8AC3E}">
        <p14:creationId xmlns:p14="http://schemas.microsoft.com/office/powerpoint/2010/main" val="41535842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F4BD0182-A233-4991-AC48-1AFC23F78093}" type="datetimeFigureOut">
              <a:rPr lang="es-CO" smtClean="0"/>
              <a:t>17/04/2013</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3CEA2C6D-DEF8-4B5C-94A9-3D95D9D431C7}" type="slidenum">
              <a:rPr lang="es-CO" smtClean="0"/>
              <a:t>‹Nº›</a:t>
            </a:fld>
            <a:endParaRPr lang="es-CO"/>
          </a:p>
        </p:txBody>
      </p:sp>
    </p:spTree>
    <p:extLst>
      <p:ext uri="{BB962C8B-B14F-4D97-AF65-F5344CB8AC3E}">
        <p14:creationId xmlns:p14="http://schemas.microsoft.com/office/powerpoint/2010/main" val="3340351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4BD0182-A233-4991-AC48-1AFC23F78093}" type="datetimeFigureOut">
              <a:rPr lang="es-CO" smtClean="0"/>
              <a:t>17/04/2013</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3CEA2C6D-DEF8-4B5C-94A9-3D95D9D431C7}" type="slidenum">
              <a:rPr lang="es-CO" smtClean="0"/>
              <a:t>‹Nº›</a:t>
            </a:fld>
            <a:endParaRPr lang="es-CO"/>
          </a:p>
        </p:txBody>
      </p:sp>
    </p:spTree>
    <p:extLst>
      <p:ext uri="{BB962C8B-B14F-4D97-AF65-F5344CB8AC3E}">
        <p14:creationId xmlns:p14="http://schemas.microsoft.com/office/powerpoint/2010/main" val="42851804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4BD0182-A233-4991-AC48-1AFC23F78093}" type="datetimeFigureOut">
              <a:rPr lang="es-CO" smtClean="0"/>
              <a:t>17/04/2013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3CEA2C6D-DEF8-4B5C-94A9-3D95D9D431C7}" type="slidenum">
              <a:rPr lang="es-CO" smtClean="0"/>
              <a:t>‹Nº›</a:t>
            </a:fld>
            <a:endParaRPr lang="es-CO"/>
          </a:p>
        </p:txBody>
      </p:sp>
    </p:spTree>
    <p:extLst>
      <p:ext uri="{BB962C8B-B14F-4D97-AF65-F5344CB8AC3E}">
        <p14:creationId xmlns:p14="http://schemas.microsoft.com/office/powerpoint/2010/main" val="14124047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4BD0182-A233-4991-AC48-1AFC23F78093}" type="datetimeFigureOut">
              <a:rPr lang="es-CO" smtClean="0"/>
              <a:t>17/04/2013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3CEA2C6D-DEF8-4B5C-94A9-3D95D9D431C7}" type="slidenum">
              <a:rPr lang="es-CO" smtClean="0"/>
              <a:t>‹Nº›</a:t>
            </a:fld>
            <a:endParaRPr lang="es-CO"/>
          </a:p>
        </p:txBody>
      </p:sp>
    </p:spTree>
    <p:extLst>
      <p:ext uri="{BB962C8B-B14F-4D97-AF65-F5344CB8AC3E}">
        <p14:creationId xmlns:p14="http://schemas.microsoft.com/office/powerpoint/2010/main" val="1298020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F4BD0182-A233-4991-AC48-1AFC23F78093}" type="datetimeFigureOut">
              <a:rPr lang="es-CO" smtClean="0"/>
              <a:t>17/04/2013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3CEA2C6D-DEF8-4B5C-94A9-3D95D9D431C7}" type="slidenum">
              <a:rPr lang="es-CO" smtClean="0"/>
              <a:t>‹Nº›</a:t>
            </a:fld>
            <a:endParaRPr lang="es-CO"/>
          </a:p>
        </p:txBody>
      </p:sp>
    </p:spTree>
    <p:extLst>
      <p:ext uri="{BB962C8B-B14F-4D97-AF65-F5344CB8AC3E}">
        <p14:creationId xmlns:p14="http://schemas.microsoft.com/office/powerpoint/2010/main" val="6689738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F4BD0182-A233-4991-AC48-1AFC23F78093}" type="datetimeFigureOut">
              <a:rPr lang="es-CO" smtClean="0"/>
              <a:t>17/04/2013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3CEA2C6D-DEF8-4B5C-94A9-3D95D9D431C7}" type="slidenum">
              <a:rPr lang="es-CO" smtClean="0"/>
              <a:t>‹Nº›</a:t>
            </a:fld>
            <a:endParaRPr lang="es-CO"/>
          </a:p>
        </p:txBody>
      </p:sp>
    </p:spTree>
    <p:extLst>
      <p:ext uri="{BB962C8B-B14F-4D97-AF65-F5344CB8AC3E}">
        <p14:creationId xmlns:p14="http://schemas.microsoft.com/office/powerpoint/2010/main" val="617547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BD0182-A233-4991-AC48-1AFC23F78093}" type="datetimeFigureOut">
              <a:rPr lang="es-CO" smtClean="0"/>
              <a:t>17/04/2013</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EA2C6D-DEF8-4B5C-94A9-3D95D9D431C7}" type="slidenum">
              <a:rPr lang="es-CO" smtClean="0"/>
              <a:t>‹Nº›</a:t>
            </a:fld>
            <a:endParaRPr lang="es-CO"/>
          </a:p>
        </p:txBody>
      </p:sp>
    </p:spTree>
    <p:extLst>
      <p:ext uri="{BB962C8B-B14F-4D97-AF65-F5344CB8AC3E}">
        <p14:creationId xmlns:p14="http://schemas.microsoft.com/office/powerpoint/2010/main" val="41280224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3586410"/>
          </a:xfrm>
        </p:spPr>
        <p:txBody>
          <a:bodyPr>
            <a:normAutofit/>
          </a:bodyPr>
          <a:lstStyle/>
          <a:p>
            <a:r>
              <a:rPr lang="es-CO" dirty="0" smtClean="0">
                <a:latin typeface="Algerian" pitchFamily="82" charset="0"/>
              </a:rPr>
              <a:t>Incentivos para reconstruir el templo de Dios</a:t>
            </a:r>
            <a:endParaRPr lang="es-CO" dirty="0">
              <a:latin typeface="Algerian" pitchFamily="82" charset="0"/>
            </a:endParaRPr>
          </a:p>
        </p:txBody>
      </p:sp>
      <p:sp>
        <p:nvSpPr>
          <p:cNvPr id="3" name="2 Marcador de contenido"/>
          <p:cNvSpPr>
            <a:spLocks noGrp="1"/>
          </p:cNvSpPr>
          <p:nvPr>
            <p:ph idx="1"/>
          </p:nvPr>
        </p:nvSpPr>
        <p:spPr>
          <a:xfrm>
            <a:off x="179512" y="3717032"/>
            <a:ext cx="3816424" cy="2304256"/>
          </a:xfrm>
        </p:spPr>
        <p:txBody>
          <a:bodyPr>
            <a:normAutofit/>
          </a:bodyPr>
          <a:lstStyle/>
          <a:p>
            <a:pPr marL="0" indent="0" algn="ctr">
              <a:buNone/>
            </a:pPr>
            <a:r>
              <a:rPr lang="es-CO" sz="4400" dirty="0" smtClean="0">
                <a:latin typeface="Harlow Solid Italic" pitchFamily="82" charset="0"/>
              </a:rPr>
              <a:t>Texto base: </a:t>
            </a:r>
          </a:p>
          <a:p>
            <a:pPr marL="0" indent="0" algn="ctr">
              <a:buNone/>
            </a:pPr>
            <a:r>
              <a:rPr lang="es-CO" sz="4400" dirty="0" smtClean="0">
                <a:latin typeface="Harlow Solid Italic" pitchFamily="82" charset="0"/>
              </a:rPr>
              <a:t>2Cor.7:1.</a:t>
            </a:r>
            <a:endParaRPr lang="es-CO" sz="4400" dirty="0">
              <a:latin typeface="Harlow Solid Italic" pitchFamily="82" charset="0"/>
            </a:endParaRPr>
          </a:p>
        </p:txBody>
      </p:sp>
      <p:pic>
        <p:nvPicPr>
          <p:cNvPr id="4" name="Picture 4" descr="http://t0.gstatic.com/images?q=tbn:ANd9GcRhcQ1j38CgSVVU_dN8_i8zdZA7Mbv7leDq2q4eqeg07YSnB04AD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56482" y="3212976"/>
            <a:ext cx="3183869" cy="3312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7743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4690864" cy="5904656"/>
          </a:xfrm>
        </p:spPr>
        <p:txBody>
          <a:bodyPr/>
          <a:lstStyle/>
          <a:p>
            <a:pPr marL="0" indent="0" algn="ctr">
              <a:buNone/>
            </a:pPr>
            <a:endParaRPr lang="es-CO" dirty="0" smtClean="0"/>
          </a:p>
          <a:p>
            <a:pPr marL="0" indent="0" algn="ctr">
              <a:buNone/>
            </a:pPr>
            <a:r>
              <a:rPr lang="es-CO" dirty="0" smtClean="0"/>
              <a:t>El texto base para nuestra meditación dice: «Así </a:t>
            </a:r>
            <a:r>
              <a:rPr lang="es-CO" dirty="0"/>
              <a:t>que, </a:t>
            </a:r>
            <a:r>
              <a:rPr lang="es-CO" i="1" u="sng" dirty="0"/>
              <a:t>amados</a:t>
            </a:r>
            <a:r>
              <a:rPr lang="es-CO" dirty="0"/>
              <a:t>, puesto que tenemos tales </a:t>
            </a:r>
            <a:r>
              <a:rPr lang="es-CO" i="1" u="sng" dirty="0"/>
              <a:t>promesas</a:t>
            </a:r>
            <a:r>
              <a:rPr lang="es-CO" dirty="0"/>
              <a:t>, limpiémonos de toda contaminación de carne y de espíritu, perfeccionando la santidad en el temor de </a:t>
            </a:r>
            <a:r>
              <a:rPr lang="es-CO" dirty="0" smtClean="0"/>
              <a:t>Dios»</a:t>
            </a:r>
            <a:endParaRPr lang="es-CO" dirty="0"/>
          </a:p>
        </p:txBody>
      </p:sp>
      <p:pic>
        <p:nvPicPr>
          <p:cNvPr id="1026" name="Picture 2" descr="http://img.noticiascristianas.me/estudiosbiblicos/2011/08/03/que-es-la-santidad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1340768"/>
            <a:ext cx="3744416" cy="41505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60291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200" dirty="0" smtClean="0">
                <a:solidFill>
                  <a:srgbClr val="FF0000"/>
                </a:solidFill>
                <a:latin typeface="Algerian" pitchFamily="82" charset="0"/>
              </a:rPr>
              <a:t>¿Qué debe estimularnos a abandonar lo que destruye el templo de Dios?</a:t>
            </a:r>
            <a:endParaRPr lang="es-CO" sz="3200" dirty="0">
              <a:solidFill>
                <a:srgbClr val="FF0000"/>
              </a:solidFill>
              <a:latin typeface="Algerian" pitchFamily="82" charset="0"/>
            </a:endParaRPr>
          </a:p>
        </p:txBody>
      </p:sp>
      <p:sp>
        <p:nvSpPr>
          <p:cNvPr id="3" name="2 Marcador de contenido"/>
          <p:cNvSpPr>
            <a:spLocks noGrp="1"/>
          </p:cNvSpPr>
          <p:nvPr>
            <p:ph idx="1"/>
          </p:nvPr>
        </p:nvSpPr>
        <p:spPr>
          <a:xfrm>
            <a:off x="457200" y="1600200"/>
            <a:ext cx="8229600" cy="4997152"/>
          </a:xfrm>
        </p:spPr>
        <p:txBody>
          <a:bodyPr>
            <a:normAutofit fontScale="85000" lnSpcReduction="10000"/>
          </a:bodyPr>
          <a:lstStyle/>
          <a:p>
            <a:pPr marL="0" indent="0" algn="ctr">
              <a:buNone/>
            </a:pPr>
            <a:r>
              <a:rPr lang="es-CO" dirty="0" smtClean="0"/>
              <a:t>Así </a:t>
            </a:r>
            <a:r>
              <a:rPr lang="es-CO" dirty="0"/>
              <a:t>que, </a:t>
            </a:r>
            <a:r>
              <a:rPr lang="es-CO" i="1" u="sng" dirty="0"/>
              <a:t>amados</a:t>
            </a:r>
            <a:r>
              <a:rPr lang="es-CO" dirty="0"/>
              <a:t>, puesto que tenemos tales </a:t>
            </a:r>
            <a:r>
              <a:rPr lang="es-CO" i="1" u="sng" dirty="0"/>
              <a:t>promesas</a:t>
            </a:r>
            <a:r>
              <a:rPr lang="es-CO" dirty="0"/>
              <a:t>, limpiémonos de toda contaminación de carne y de espíritu, perfeccionando la santidad en el temor de </a:t>
            </a:r>
            <a:r>
              <a:rPr lang="es-CO" dirty="0" smtClean="0"/>
              <a:t>Dios</a:t>
            </a:r>
          </a:p>
          <a:p>
            <a:pPr marL="0" indent="0" algn="ctr">
              <a:buNone/>
            </a:pPr>
            <a:r>
              <a:rPr lang="es-CO" dirty="0" smtClean="0"/>
              <a:t> </a:t>
            </a:r>
            <a:r>
              <a:rPr lang="es-CO" dirty="0">
                <a:solidFill>
                  <a:srgbClr val="FF0000"/>
                </a:solidFill>
              </a:rPr>
              <a:t>(2 Corintios 7:1</a:t>
            </a:r>
            <a:r>
              <a:rPr lang="es-CO" dirty="0" smtClean="0">
                <a:solidFill>
                  <a:srgbClr val="FF0000"/>
                </a:solidFill>
              </a:rPr>
              <a:t>)</a:t>
            </a:r>
            <a:r>
              <a:rPr lang="es-CO" dirty="0" smtClean="0"/>
              <a:t>.</a:t>
            </a:r>
          </a:p>
          <a:p>
            <a:pPr marL="0" indent="0" algn="ctr">
              <a:buNone/>
            </a:pPr>
            <a:endParaRPr lang="es-CO" dirty="0"/>
          </a:p>
          <a:p>
            <a:pPr marL="0" indent="0" algn="ctr">
              <a:buNone/>
            </a:pPr>
            <a:r>
              <a:rPr lang="es-CO" dirty="0" smtClean="0"/>
              <a:t>Lo que debe estimularnos es la presencia de Cristo en nosotros. </a:t>
            </a:r>
            <a:r>
              <a:rPr lang="es-CO" dirty="0" smtClean="0">
                <a:solidFill>
                  <a:srgbClr val="FF0000"/>
                </a:solidFill>
              </a:rPr>
              <a:t>Juan 17:23</a:t>
            </a:r>
            <a:r>
              <a:rPr lang="es-CO" dirty="0" smtClean="0"/>
              <a:t> pp, «Yo en ellos». Note que lo primero que dice Pablo a la iglesia es, «Así que </a:t>
            </a:r>
            <a:r>
              <a:rPr lang="es-CO" i="1" u="sng" dirty="0" smtClean="0"/>
              <a:t>amados</a:t>
            </a:r>
            <a:r>
              <a:rPr lang="es-CO" dirty="0" smtClean="0"/>
              <a:t>». Los </a:t>
            </a:r>
            <a:r>
              <a:rPr lang="es-CO" dirty="0"/>
              <a:t>seres humanos deben reflejar el amante carácter de Dios en sus relaciones con los otros miembros de la familia de la fe.  La verdadera religión siempre estimula la ternura de corazón.</a:t>
            </a:r>
            <a:endParaRPr lang="es-CO" dirty="0" smtClean="0"/>
          </a:p>
          <a:p>
            <a:pPr marL="0" indent="0" algn="ctr">
              <a:buNone/>
            </a:pPr>
            <a:endParaRPr lang="es-CO" dirty="0"/>
          </a:p>
        </p:txBody>
      </p:sp>
    </p:spTree>
    <p:extLst>
      <p:ext uri="{BB962C8B-B14F-4D97-AF65-F5344CB8AC3E}">
        <p14:creationId xmlns:p14="http://schemas.microsoft.com/office/powerpoint/2010/main" val="210399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p:cTn id="1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8784976" cy="6264696"/>
          </a:xfrm>
          <a:solidFill>
            <a:srgbClr val="002060"/>
          </a:solidFill>
        </p:spPr>
        <p:txBody>
          <a:bodyPr>
            <a:normAutofit fontScale="92500" lnSpcReduction="20000"/>
          </a:bodyPr>
          <a:lstStyle/>
          <a:p>
            <a:pPr marL="0" indent="0" algn="ctr">
              <a:buNone/>
            </a:pPr>
            <a:r>
              <a:rPr lang="es-CO" dirty="0" smtClean="0">
                <a:solidFill>
                  <a:schemeClr val="bg1"/>
                </a:solidFill>
              </a:rPr>
              <a:t>Estimulados por el amor de Pablo asía ellos luego les dice: «Puesto </a:t>
            </a:r>
            <a:r>
              <a:rPr lang="es-CO" dirty="0">
                <a:solidFill>
                  <a:schemeClr val="bg1"/>
                </a:solidFill>
              </a:rPr>
              <a:t>que tenemos tales </a:t>
            </a:r>
            <a:r>
              <a:rPr lang="es-CO" i="1" u="sng" dirty="0">
                <a:solidFill>
                  <a:schemeClr val="bg1"/>
                </a:solidFill>
              </a:rPr>
              <a:t>promesas</a:t>
            </a:r>
            <a:r>
              <a:rPr lang="es-CO" dirty="0">
                <a:solidFill>
                  <a:schemeClr val="bg1"/>
                </a:solidFill>
              </a:rPr>
              <a:t>, limpiémonos de toda contaminación de carne y de espíritu, perfeccionando la santidad en el temor de </a:t>
            </a:r>
            <a:r>
              <a:rPr lang="es-CO" dirty="0" smtClean="0">
                <a:solidFill>
                  <a:schemeClr val="bg1"/>
                </a:solidFill>
              </a:rPr>
              <a:t>Dios». Note que el mismo Pablo se incluye humildemente como si él mismo necesitara limpiarse de toda contaminación de carne y de espíritu.</a:t>
            </a:r>
            <a:endParaRPr lang="es-CO" dirty="0">
              <a:solidFill>
                <a:schemeClr val="bg1"/>
              </a:solidFill>
            </a:endParaRPr>
          </a:p>
          <a:p>
            <a:endParaRPr lang="es-CO" dirty="0" smtClean="0"/>
          </a:p>
          <a:p>
            <a:pPr marL="0" indent="0" algn="ctr">
              <a:buNone/>
            </a:pPr>
            <a:r>
              <a:rPr lang="es-CO" dirty="0" smtClean="0">
                <a:solidFill>
                  <a:srgbClr val="FFC000"/>
                </a:solidFill>
              </a:rPr>
              <a:t>Las </a:t>
            </a:r>
            <a:r>
              <a:rPr lang="es-CO" dirty="0">
                <a:solidFill>
                  <a:srgbClr val="FFC000"/>
                </a:solidFill>
              </a:rPr>
              <a:t>«promesas» que menciona Pablo aquí están en </a:t>
            </a:r>
            <a:r>
              <a:rPr lang="es-CO" dirty="0">
                <a:solidFill>
                  <a:schemeClr val="bg1"/>
                </a:solidFill>
              </a:rPr>
              <a:t>(2Cor.6:16-18)</a:t>
            </a:r>
            <a:r>
              <a:rPr lang="es-CO" dirty="0">
                <a:solidFill>
                  <a:srgbClr val="FFC000"/>
                </a:solidFill>
              </a:rPr>
              <a:t>. </a:t>
            </a:r>
            <a:r>
              <a:rPr lang="es-CO" dirty="0" smtClean="0">
                <a:solidFill>
                  <a:srgbClr val="FFC000"/>
                </a:solidFill>
              </a:rPr>
              <a:t>«Porque </a:t>
            </a:r>
            <a:r>
              <a:rPr lang="es-CO" dirty="0">
                <a:solidFill>
                  <a:srgbClr val="FFC000"/>
                </a:solidFill>
              </a:rPr>
              <a:t>vosotros sois el templo del Dios viviente, como Dios dijo: ,</a:t>
            </a:r>
            <a:r>
              <a:rPr lang="es-CO" i="1" dirty="0">
                <a:solidFill>
                  <a:srgbClr val="FFC000"/>
                </a:solidFill>
              </a:rPr>
              <a:t>Habitaré y andaré entre ellos, Y seré su Dios, Y ellos serán mi pueblo.</a:t>
            </a:r>
            <a:r>
              <a:rPr lang="es-CO" dirty="0">
                <a:solidFill>
                  <a:srgbClr val="FFC000"/>
                </a:solidFill>
              </a:rPr>
              <a:t> </a:t>
            </a:r>
            <a:r>
              <a:rPr lang="es-CO" b="1" baseline="30000" dirty="0">
                <a:solidFill>
                  <a:srgbClr val="FFC000"/>
                </a:solidFill>
              </a:rPr>
              <a:t>7 </a:t>
            </a:r>
            <a:r>
              <a:rPr lang="es-CO" dirty="0">
                <a:solidFill>
                  <a:srgbClr val="FFC000"/>
                </a:solidFill>
              </a:rPr>
              <a:t>Por lo cual, </a:t>
            </a:r>
            <a:r>
              <a:rPr lang="es-CO" i="1" dirty="0">
                <a:solidFill>
                  <a:srgbClr val="FFC000"/>
                </a:solidFill>
              </a:rPr>
              <a:t>Salid de en medio de ellos, y apartaos, dice el Señor,  Y no toquéis lo inmundo; Y yo os recibiré</a:t>
            </a:r>
            <a:r>
              <a:rPr lang="es-CO" dirty="0">
                <a:solidFill>
                  <a:srgbClr val="FFC000"/>
                </a:solidFill>
              </a:rPr>
              <a:t>. </a:t>
            </a:r>
            <a:r>
              <a:rPr lang="es-CO" b="1" baseline="30000" dirty="0">
                <a:solidFill>
                  <a:srgbClr val="FFC000"/>
                </a:solidFill>
              </a:rPr>
              <a:t>18 </a:t>
            </a:r>
            <a:r>
              <a:rPr lang="es-CO" i="1" dirty="0">
                <a:solidFill>
                  <a:srgbClr val="FFC000"/>
                </a:solidFill>
              </a:rPr>
              <a:t>Y seré para vosotros por Padre, Y vosotros me seréis hijos e hijas, dice el Señor </a:t>
            </a:r>
            <a:r>
              <a:rPr lang="es-CO" i="1" dirty="0" smtClean="0">
                <a:solidFill>
                  <a:srgbClr val="FFC000"/>
                </a:solidFill>
              </a:rPr>
              <a:t>Todopoderoso»</a:t>
            </a:r>
            <a:r>
              <a:rPr lang="es-CO" dirty="0" smtClean="0">
                <a:solidFill>
                  <a:srgbClr val="FFC000"/>
                </a:solidFill>
              </a:rPr>
              <a:t>. </a:t>
            </a:r>
            <a:endParaRPr lang="es-CO" dirty="0">
              <a:solidFill>
                <a:srgbClr val="FFC000"/>
              </a:solidFill>
            </a:endParaRPr>
          </a:p>
          <a:p>
            <a:endParaRPr lang="es-CO" dirty="0"/>
          </a:p>
        </p:txBody>
      </p:sp>
    </p:spTree>
    <p:extLst>
      <p:ext uri="{BB962C8B-B14F-4D97-AF65-F5344CB8AC3E}">
        <p14:creationId xmlns:p14="http://schemas.microsoft.com/office/powerpoint/2010/main" val="3270404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O" i="1" dirty="0" smtClean="0">
                <a:latin typeface="Agency FB" pitchFamily="34" charset="0"/>
              </a:rPr>
              <a:t>Note que las promesas de Dios son condicionales</a:t>
            </a:r>
            <a:endParaRPr lang="es-CO" i="1" dirty="0">
              <a:latin typeface="Agency FB" pitchFamily="34" charset="0"/>
            </a:endParaRPr>
          </a:p>
        </p:txBody>
      </p:sp>
      <p:sp>
        <p:nvSpPr>
          <p:cNvPr id="5" name="4 Marcador de texto"/>
          <p:cNvSpPr>
            <a:spLocks noGrp="1"/>
          </p:cNvSpPr>
          <p:nvPr>
            <p:ph type="body" idx="1"/>
          </p:nvPr>
        </p:nvSpPr>
        <p:spPr>
          <a:xfrm>
            <a:off x="457200" y="1535112"/>
            <a:ext cx="4040188" cy="885775"/>
          </a:xfrm>
        </p:spPr>
        <p:txBody>
          <a:bodyPr>
            <a:noAutofit/>
          </a:bodyPr>
          <a:lstStyle/>
          <a:p>
            <a:pPr algn="ctr"/>
            <a:endParaRPr lang="es-CO" i="1" dirty="0" smtClean="0">
              <a:solidFill>
                <a:srgbClr val="FF0000"/>
              </a:solidFill>
            </a:endParaRPr>
          </a:p>
          <a:p>
            <a:pPr algn="ctr"/>
            <a:endParaRPr lang="es-CO" i="1" dirty="0">
              <a:solidFill>
                <a:srgbClr val="FF0000"/>
              </a:solidFill>
            </a:endParaRPr>
          </a:p>
          <a:p>
            <a:pPr algn="ctr"/>
            <a:endParaRPr lang="es-CO" i="1" dirty="0" smtClean="0">
              <a:solidFill>
                <a:srgbClr val="FF0000"/>
              </a:solidFill>
            </a:endParaRPr>
          </a:p>
          <a:p>
            <a:pPr algn="ctr"/>
            <a:r>
              <a:rPr lang="es-CO" i="1" dirty="0" smtClean="0">
                <a:solidFill>
                  <a:srgbClr val="FF0000"/>
                </a:solidFill>
              </a:rPr>
              <a:t>Lo que tenemos que hacer  Nosotros</a:t>
            </a:r>
            <a:endParaRPr lang="es-CO" i="1" dirty="0">
              <a:solidFill>
                <a:srgbClr val="FF0000"/>
              </a:solidFill>
            </a:endParaRPr>
          </a:p>
        </p:txBody>
      </p:sp>
      <p:sp>
        <p:nvSpPr>
          <p:cNvPr id="6" name="5 Marcador de contenido"/>
          <p:cNvSpPr>
            <a:spLocks noGrp="1"/>
          </p:cNvSpPr>
          <p:nvPr>
            <p:ph sz="half" idx="2"/>
          </p:nvPr>
        </p:nvSpPr>
        <p:spPr>
          <a:xfrm>
            <a:off x="467544" y="2564904"/>
            <a:ext cx="4040188" cy="3951288"/>
          </a:xfrm>
          <a:solidFill>
            <a:srgbClr val="FFC000"/>
          </a:solidFill>
        </p:spPr>
        <p:txBody>
          <a:bodyPr>
            <a:noAutofit/>
          </a:bodyPr>
          <a:lstStyle/>
          <a:p>
            <a:pPr marL="0" indent="0" algn="ctr">
              <a:buNone/>
            </a:pPr>
            <a:r>
              <a:rPr lang="es-CO" sz="4400" i="1" dirty="0" smtClean="0"/>
              <a:t>Salid </a:t>
            </a:r>
            <a:r>
              <a:rPr lang="es-CO" sz="4400" i="1" dirty="0"/>
              <a:t>de en medio de ellos</a:t>
            </a:r>
            <a:r>
              <a:rPr lang="es-CO" sz="4400" i="1" dirty="0" smtClean="0"/>
              <a:t>, y apartaos, dice el Señor, y no </a:t>
            </a:r>
            <a:r>
              <a:rPr lang="es-CO" sz="4400" i="1" dirty="0"/>
              <a:t>toquéis lo </a:t>
            </a:r>
            <a:r>
              <a:rPr lang="es-CO" sz="4400" i="1" dirty="0" smtClean="0"/>
              <a:t>inmundo; </a:t>
            </a:r>
            <a:endParaRPr lang="es-CO" sz="4400" dirty="0"/>
          </a:p>
        </p:txBody>
      </p:sp>
      <p:sp>
        <p:nvSpPr>
          <p:cNvPr id="7" name="6 Marcador de texto"/>
          <p:cNvSpPr>
            <a:spLocks noGrp="1"/>
          </p:cNvSpPr>
          <p:nvPr>
            <p:ph type="body" sz="quarter" idx="3"/>
          </p:nvPr>
        </p:nvSpPr>
        <p:spPr>
          <a:xfrm>
            <a:off x="4645025" y="1535112"/>
            <a:ext cx="4041775" cy="885775"/>
          </a:xfrm>
        </p:spPr>
        <p:txBody>
          <a:bodyPr/>
          <a:lstStyle/>
          <a:p>
            <a:pPr algn="ctr"/>
            <a:r>
              <a:rPr lang="es-CO" i="1" dirty="0" smtClean="0">
                <a:solidFill>
                  <a:srgbClr val="FF0000"/>
                </a:solidFill>
              </a:rPr>
              <a:t>Lo que hace Dios</a:t>
            </a:r>
            <a:endParaRPr lang="es-CO" i="1" dirty="0">
              <a:solidFill>
                <a:srgbClr val="FF0000"/>
              </a:solidFill>
            </a:endParaRPr>
          </a:p>
        </p:txBody>
      </p:sp>
      <p:sp>
        <p:nvSpPr>
          <p:cNvPr id="8" name="7 Marcador de contenido"/>
          <p:cNvSpPr>
            <a:spLocks noGrp="1"/>
          </p:cNvSpPr>
          <p:nvPr>
            <p:ph sz="quarter" idx="4"/>
          </p:nvPr>
        </p:nvSpPr>
        <p:spPr>
          <a:xfrm>
            <a:off x="4644008" y="2564904"/>
            <a:ext cx="4041775" cy="3918422"/>
          </a:xfrm>
          <a:solidFill>
            <a:srgbClr val="FFC000"/>
          </a:solidFill>
        </p:spPr>
        <p:txBody>
          <a:bodyPr>
            <a:normAutofit lnSpcReduction="10000"/>
          </a:bodyPr>
          <a:lstStyle/>
          <a:p>
            <a:pPr marL="0" indent="0" algn="ctr">
              <a:buNone/>
            </a:pPr>
            <a:r>
              <a:rPr lang="es-CO" sz="3200" i="1" dirty="0"/>
              <a:t>Y yo os </a:t>
            </a:r>
            <a:r>
              <a:rPr lang="es-CO" sz="3200" i="1" dirty="0" smtClean="0"/>
              <a:t>recibiré.</a:t>
            </a:r>
            <a:r>
              <a:rPr lang="es-CO" sz="3200" dirty="0" smtClean="0"/>
              <a:t> </a:t>
            </a:r>
            <a:r>
              <a:rPr lang="es-CO" sz="3200" i="1" dirty="0" smtClean="0"/>
              <a:t>Habitaré </a:t>
            </a:r>
            <a:r>
              <a:rPr lang="es-CO" sz="3200" i="1" dirty="0"/>
              <a:t>y andaré entre </a:t>
            </a:r>
            <a:r>
              <a:rPr lang="es-CO" sz="3200" i="1" dirty="0" smtClean="0"/>
              <a:t>ellos. Y </a:t>
            </a:r>
            <a:r>
              <a:rPr lang="es-CO" sz="3200" i="1" dirty="0"/>
              <a:t>seré su Dios</a:t>
            </a:r>
            <a:r>
              <a:rPr lang="es-CO" sz="3200" i="1" dirty="0" smtClean="0"/>
              <a:t>. Seré </a:t>
            </a:r>
            <a:r>
              <a:rPr lang="es-CO" sz="3200" i="1" dirty="0"/>
              <a:t>para vosotros por </a:t>
            </a:r>
            <a:r>
              <a:rPr lang="es-CO" sz="3200" i="1" dirty="0" smtClean="0"/>
              <a:t>Padre, </a:t>
            </a:r>
            <a:r>
              <a:rPr lang="es-CO" sz="3200" i="1" dirty="0"/>
              <a:t>Y vosotros me seréis hijos e hijas, </a:t>
            </a:r>
            <a:r>
              <a:rPr lang="es-CO" sz="3200" i="1" u="sng" dirty="0"/>
              <a:t>dice el Señor Todopoderoso</a:t>
            </a:r>
            <a:r>
              <a:rPr lang="es-CO" sz="3200" u="sng" dirty="0"/>
              <a:t>. </a:t>
            </a:r>
          </a:p>
          <a:p>
            <a:endParaRPr lang="es-CO" dirty="0"/>
          </a:p>
          <a:p>
            <a:endParaRPr lang="es-CO" dirty="0"/>
          </a:p>
        </p:txBody>
      </p:sp>
    </p:spTree>
    <p:extLst>
      <p:ext uri="{BB962C8B-B14F-4D97-AF65-F5344CB8AC3E}">
        <p14:creationId xmlns:p14="http://schemas.microsoft.com/office/powerpoint/2010/main" val="3029228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animEffect transition="in" filter="circle(in)">
                                      <p:cBhvr>
                                        <p:cTn id="7" dur="2000"/>
                                        <p:tgtEl>
                                          <p:spTgt spid="5">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6">
                                            <p:bg/>
                                          </p:spTgt>
                                        </p:tgtEl>
                                        <p:attrNameLst>
                                          <p:attrName>style.visibility</p:attrName>
                                        </p:attrNameLst>
                                      </p:cBhvr>
                                      <p:to>
                                        <p:strVal val="visible"/>
                                      </p:to>
                                    </p:set>
                                    <p:animEffect transition="in" filter="randombar(horizontal)">
                                      <p:cBhvr>
                                        <p:cTn id="12" dur="500"/>
                                        <p:tgtEl>
                                          <p:spTgt spid="6">
                                            <p:bg/>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randombar(horizontal)">
                                      <p:cBhvr>
                                        <p:cTn id="17" dur="500"/>
                                        <p:tgtEl>
                                          <p:spTgt spid="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7">
                                            <p:txEl>
                                              <p:pRg st="0" end="0"/>
                                            </p:txEl>
                                          </p:spTgt>
                                        </p:tgtEl>
                                        <p:attrNameLst>
                                          <p:attrName>style.visibility</p:attrName>
                                        </p:attrNameLst>
                                      </p:cBhvr>
                                      <p:to>
                                        <p:strVal val="visible"/>
                                      </p:to>
                                    </p:set>
                                    <p:anim calcmode="lin" valueType="num">
                                      <p:cBhvr>
                                        <p:cTn id="22"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23"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24" dur="500"/>
                                        <p:tgtEl>
                                          <p:spTgt spid="7">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grpId="0" nodeType="clickEffect">
                                  <p:stCondLst>
                                    <p:cond delay="0"/>
                                  </p:stCondLst>
                                  <p:childTnLst>
                                    <p:set>
                                      <p:cBhvr>
                                        <p:cTn id="28" dur="1" fill="hold">
                                          <p:stCondLst>
                                            <p:cond delay="0"/>
                                          </p:stCondLst>
                                        </p:cTn>
                                        <p:tgtEl>
                                          <p:spTgt spid="8">
                                            <p:bg/>
                                          </p:spTgt>
                                        </p:tgtEl>
                                        <p:attrNameLst>
                                          <p:attrName>style.visibility</p:attrName>
                                        </p:attrNameLst>
                                      </p:cBhvr>
                                      <p:to>
                                        <p:strVal val="visible"/>
                                      </p:to>
                                    </p:set>
                                    <p:anim calcmode="lin" valueType="num">
                                      <p:cBhvr>
                                        <p:cTn id="29" dur="1000" fill="hold"/>
                                        <p:tgtEl>
                                          <p:spTgt spid="8">
                                            <p:bg/>
                                          </p:spTgt>
                                        </p:tgtEl>
                                        <p:attrNameLst>
                                          <p:attrName>ppt_w</p:attrName>
                                        </p:attrNameLst>
                                      </p:cBhvr>
                                      <p:tavLst>
                                        <p:tav tm="0">
                                          <p:val>
                                            <p:fltVal val="0"/>
                                          </p:val>
                                        </p:tav>
                                        <p:tav tm="100000">
                                          <p:val>
                                            <p:strVal val="#ppt_w"/>
                                          </p:val>
                                        </p:tav>
                                      </p:tavLst>
                                    </p:anim>
                                    <p:anim calcmode="lin" valueType="num">
                                      <p:cBhvr>
                                        <p:cTn id="30" dur="1000" fill="hold"/>
                                        <p:tgtEl>
                                          <p:spTgt spid="8">
                                            <p:bg/>
                                          </p:spTgt>
                                        </p:tgtEl>
                                        <p:attrNameLst>
                                          <p:attrName>ppt_h</p:attrName>
                                        </p:attrNameLst>
                                      </p:cBhvr>
                                      <p:tavLst>
                                        <p:tav tm="0">
                                          <p:val>
                                            <p:fltVal val="0"/>
                                          </p:val>
                                        </p:tav>
                                        <p:tav tm="100000">
                                          <p:val>
                                            <p:strVal val="#ppt_h"/>
                                          </p:val>
                                        </p:tav>
                                      </p:tavLst>
                                    </p:anim>
                                    <p:anim calcmode="lin" valueType="num">
                                      <p:cBhvr>
                                        <p:cTn id="31" dur="1000" fill="hold"/>
                                        <p:tgtEl>
                                          <p:spTgt spid="8">
                                            <p:bg/>
                                          </p:spTgt>
                                        </p:tgtEl>
                                        <p:attrNameLst>
                                          <p:attrName>style.rotation</p:attrName>
                                        </p:attrNameLst>
                                      </p:cBhvr>
                                      <p:tavLst>
                                        <p:tav tm="0">
                                          <p:val>
                                            <p:fltVal val="90"/>
                                          </p:val>
                                        </p:tav>
                                        <p:tav tm="100000">
                                          <p:val>
                                            <p:fltVal val="0"/>
                                          </p:val>
                                        </p:tav>
                                      </p:tavLst>
                                    </p:anim>
                                    <p:animEffect transition="in" filter="fade">
                                      <p:cBhvr>
                                        <p:cTn id="32" dur="1000"/>
                                        <p:tgtEl>
                                          <p:spTgt spid="8">
                                            <p:bg/>
                                          </p:spTgt>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grpId="0" nodeType="clickEffect">
                                  <p:stCondLst>
                                    <p:cond delay="0"/>
                                  </p:stCondLst>
                                  <p:childTnLst>
                                    <p:set>
                                      <p:cBhvr>
                                        <p:cTn id="36" dur="1" fill="hold">
                                          <p:stCondLst>
                                            <p:cond delay="0"/>
                                          </p:stCondLst>
                                        </p:cTn>
                                        <p:tgtEl>
                                          <p:spTgt spid="8">
                                            <p:txEl>
                                              <p:pRg st="0" end="0"/>
                                            </p:txEl>
                                          </p:spTgt>
                                        </p:tgtEl>
                                        <p:attrNameLst>
                                          <p:attrName>style.visibility</p:attrName>
                                        </p:attrNameLst>
                                      </p:cBhvr>
                                      <p:to>
                                        <p:strVal val="visible"/>
                                      </p:to>
                                    </p:set>
                                    <p:anim calcmode="lin" valueType="num">
                                      <p:cBhvr>
                                        <p:cTn id="37" dur="1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38" dur="1000" fill="hold"/>
                                        <p:tgtEl>
                                          <p:spTgt spid="8">
                                            <p:txEl>
                                              <p:pRg st="0" end="0"/>
                                            </p:txEl>
                                          </p:spTgt>
                                        </p:tgtEl>
                                        <p:attrNameLst>
                                          <p:attrName>ppt_h</p:attrName>
                                        </p:attrNameLst>
                                      </p:cBhvr>
                                      <p:tavLst>
                                        <p:tav tm="0">
                                          <p:val>
                                            <p:fltVal val="0"/>
                                          </p:val>
                                        </p:tav>
                                        <p:tav tm="100000">
                                          <p:val>
                                            <p:strVal val="#ppt_h"/>
                                          </p:val>
                                        </p:tav>
                                      </p:tavLst>
                                    </p:anim>
                                    <p:anim calcmode="lin" valueType="num">
                                      <p:cBhvr>
                                        <p:cTn id="39" dur="1000" fill="hold"/>
                                        <p:tgtEl>
                                          <p:spTgt spid="8">
                                            <p:txEl>
                                              <p:pRg st="0" end="0"/>
                                            </p:txEl>
                                          </p:spTgt>
                                        </p:tgtEl>
                                        <p:attrNameLst>
                                          <p:attrName>style.rotation</p:attrName>
                                        </p:attrNameLst>
                                      </p:cBhvr>
                                      <p:tavLst>
                                        <p:tav tm="0">
                                          <p:val>
                                            <p:fltVal val="90"/>
                                          </p:val>
                                        </p:tav>
                                        <p:tav tm="100000">
                                          <p:val>
                                            <p:fltVal val="0"/>
                                          </p:val>
                                        </p:tav>
                                      </p:tavLst>
                                    </p:anim>
                                    <p:animEffect transition="in" filter="fade">
                                      <p:cBhvr>
                                        <p:cTn id="40" dur="1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animBg="1"/>
      <p:bldP spid="7" grpId="0" build="p"/>
      <p:bldP spid="8"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664296"/>
          </a:xfrm>
        </p:spPr>
        <p:txBody>
          <a:bodyPr>
            <a:normAutofit fontScale="92500" lnSpcReduction="10000"/>
          </a:bodyPr>
          <a:lstStyle/>
          <a:p>
            <a:pPr marL="0" indent="0">
              <a:buNone/>
            </a:pPr>
            <a:r>
              <a:rPr lang="es-CO" dirty="0" smtClean="0"/>
              <a:t>Debido </a:t>
            </a:r>
            <a:r>
              <a:rPr lang="es-CO" dirty="0"/>
              <a:t>a esas grandes promesas, los corintios debían esforzarse por la perfección del carácter.  Estos gloriosos privilegios se pierden cuando se permite que la impiedad y la impureza entren en la vida, pues descalifican a los hombres para ser hijos de Dios.  </a:t>
            </a:r>
            <a:r>
              <a:rPr lang="es-CO" dirty="0" smtClean="0"/>
              <a:t> </a:t>
            </a:r>
            <a:endParaRPr lang="es-CO" dirty="0"/>
          </a:p>
        </p:txBody>
      </p:sp>
      <p:sp>
        <p:nvSpPr>
          <p:cNvPr id="2" name="1 Rectángulo"/>
          <p:cNvSpPr/>
          <p:nvPr/>
        </p:nvSpPr>
        <p:spPr>
          <a:xfrm>
            <a:off x="179512" y="3140968"/>
            <a:ext cx="4572000" cy="3416320"/>
          </a:xfrm>
          <a:prstGeom prst="rect">
            <a:avLst/>
          </a:prstGeom>
          <a:solidFill>
            <a:srgbClr val="92D050"/>
          </a:solidFill>
        </p:spPr>
        <p:txBody>
          <a:bodyPr>
            <a:spAutoFit/>
          </a:bodyPr>
          <a:lstStyle/>
          <a:p>
            <a:pPr algn="ctr"/>
            <a:r>
              <a:rPr lang="es-CO" sz="2400" dirty="0"/>
              <a:t>Para que los creyentes participen en una relación íntima con Dios, deben experimentar la limpieza continua que efectúa el poder de Dios y también el constante crecimiento del carácter cristiano. La comunión con el mundo sólo es para los que están alejados de Dios. </a:t>
            </a:r>
          </a:p>
        </p:txBody>
      </p:sp>
      <p:pic>
        <p:nvPicPr>
          <p:cNvPr id="1026" name="Picture 2" descr="http://t0.gstatic.com/images?q=tbn:ANd9GcSfiYciS0MS9OfvoZEJIiyR2o6smAEGm8YQUSiFsHi1yqF2Lpi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85381" y="4663641"/>
            <a:ext cx="2229619" cy="201800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t2.gstatic.com/images?q=tbn:ANd9GcSZPReCQSIKTWjeblAScRKRlHDft7k5B7IO-FjxbLjDQehOIDUx7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5675" y="2708919"/>
            <a:ext cx="1838325" cy="1892363"/>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6" descr="data:image/jpeg;base64,/9j/4AAQSkZJRgABAQAAAQABAAD/2wCEAAkGBxQSEhUUERQVFRUUFBUVFxUUFBQVFxUXFhUWFxgXFRYYHCggGBolHBUUIjEhJSkrLi4uFx8zODMsNygtLisBCgoKDg0OGhAQGiwcHBwsLCwsLCwsLSwsLCwsLCwsLCwsLCwsLCwsLCwsLCwsLCwsLCwsLCwsLCwsLCwsNyssN//AABEIAMIBAwMBIgACEQEDEQH/xAAcAAAABwEBAAAAAAAAAAAAAAAAAQIDBAUGBwj/xABHEAACAQIDBAUHCQUHBAMAAAABAgMAEQQSIQUxQVEGEyJhcQcyQlSBk9EWIzVSYoORs9IUFTOhsTRyc4KSwfBDU7LhJETC/8QAGQEAAwEBAQAAAAAAAAAAAAAAAAECAwQF/8QAIxEAAgICAgIDAAMAAAAAAAAAAAECEQMhEjETQQQiURQyYf/aAAwDAQACEQMRAD8A5Zt3bOIXEzqs8wAmlAAlkAADsAAAdBUH9+Yn1if30nxodIf7ViP8eX8xqr6pJUBYfvzE+sT++k+NGNuYn1if30nxquoxRSAsf35ifWJ/fSfGh+/MT6xP76T41X0VVxX4BY/vzE+sT++k+NF+/MT6xP76T41X0dHFAWH78xPrE/vpPjSl21ifWJ/fSfGq4CnI1p8YhROO2MTwxE/vpPjSztbE+sT++k/VUWNTyp+OLMwVQzsdyoMxPsFS+KLpD0W08Sf/ALE/vpP1VZbGXHYyQRYWTESNxImlyr/eOa1bDob5IZ57S4+8EG/q7/ON/e+qK7PsTZEGDiEWDjCqOPpHxPGobJfZxt/JltcLf9pa9r5eulv/AOVY7amH2jAxSY4xWHESTMp/A16ny8zrRMvNQ3iAaixnkT97Yg3tiZtOHXSg/gWpH74xPrE/vpP1V6N6V+TfB44FsnUTHc8fZBP2gN9ca6U+TnGYIEuplS/8SMX07xWkJL2SzKHbWJ9Yn99J8aL9+Yn1if30nxqPJhSt+Nt/d41HIrX6sVMsP35ifWJ/fSfGh+/MT6xP76T41XrVjsnZ7TypFGLvIwRRrvPEnkKJONDUbHF2viiP7RP76T40T7axHrE/vpP1V1jY/kxwYQRYjr5JtQ8sbFEVuSLbtAc+NYfpt0In2cA7ESwM2VJgLEHk6+iaiOSEtFPHKKujO/vvE+sT++k+NJG28T6xP76T41Etaiy3rXjEzJ525iPWJ/fSfGknbWJ9Yn99J8agGgDRxQE47bxPrE/vpP1UDtvE+sT++k+NQCKI0uK/AJ378xPrE/vpPjQ/fmJ9Yn99J8aggUDS8aGdp6CYh3wMLOzMx6y7MxYm0rgXJ13AUdNeT36Ph+9/Okoq4ZLbKOUdIf7ViP8AHl/Maq+rDpD/AGrEf4835jVX11roQKMCgKO1MAUdFS0S9UCCC0tY6fRLa3AHM1a7H2DiMVdcJh5Jt1yosv4nSobGVcUF9/tqZs3ZrzP1cEbyvfzUUn8TuFdT6O+RSR8rY+bIuhMMW8jkW4V1no70cw+Bj6vCxBBxO9m7y3GosDj/AEZ8jOIl7WOk6hP+3EQznxbcK6j0b6K4PAdnCwjrLC7sLse8sd3srS3qO8/Lna9KwAb2vJbwFI68DQADh3ikOL3FNyOlrswW446VMnSKUWxx47Djrxpaki1t1RIcVGdFcEDvqXGhJ7raGpTsTUl2OhgdOJpbLpY2I+1qD41FxGJWNcxIAHGsntnpRcFdQut7Am/KxG6plkjE0xYZZHoY6VdDNm4o+jFKb9qPdf7XCuV7c8leLRiYRHMhPZKOAbd4NbeTbq+agJH2UY8fCqvam2JVUmJJQVPBGrH+U70jtXwl7kc0l6JY1WKthJ7g8I2YewjfWz8nGBOESbEyqyzhjAiutjGCty4B48Ks8N0zxikDJNm35VDXPfqNKXjtoSTAvKCGfUgixFt1xTl8lyVNAvh+OV3ZG2j0oluRnc8LgkW/Cm8P02eRWgxCJNC9s6Sk3Nt1jzqtxKHU2NU8Yu/mg86wVro6JNS+rRF6Y7HWGRXgv1EwLRg74z6UbHiRv9tZwNrW76Xw5sEjZjeJzZQODizE+FhWDFet8efKO+zyM0FGbQuUbqQRajz86WhB3691bGI2SaTSmFFQAamjYU2KO9OwOzeT76Ph+9/OkoqHk9+j4fvfzpKFedJ/ZlnJ+kP9qxH+PN+Y1QBVl0gX/wCViP8AHm/Maq+1dUegoKlpGTTsKXIABJNgABcnw766N0X8kmMxOV5wMNCdSX1lI7l4eJpNiOdpBqL772AAuxPICtr0V8mmOxuoj/Z4x/1J1Kk/3U3muzdGug+z9nENFGZZiTaSTtv7OAFaoTOReSyDXeaVjMNsDyS4DDBWnviZQb3kNlv3INLeNdAw0CRqBGqqo3BVCj8BUeJ1JIRSTzO72E0450Gdv8q1IDhxC3IGvh/vSetJ1uABwtekICbhVCjmaJmAUkHMRp2edIA3hBsQdf500WtoRYX3W3d5p4A7yLEgCjbUai+tv+f1oAr9p44QRPLJYhdRYecTuFYObabMTJM12bUAaBF4IKl9KttddMYoyeriNja1pJOI71H9b1mcYLi+p4AD+g765M87VI9L4uKlbLxOkUCkCQkC17irtdqAIrxTBkIuB/7rDQdHAWV8XuBDJh1P85T/APmrPFSEJYZVXgFHZ/CsouVHROMWI2r0ikdrm1uF9APEVDwvSdlvu/lVXj5ALkmstjMXc6fyqJW3svGk9I6hB03XQ5VBt3Us9OSN1t3EjfXJBNbeTruHE+ypkUMraLFKWPARtY+00JSvRXih7N5tPpy0gG5cu8rTM0DSWY63ANZ3YGwcRLiF6zDyLEnzjlxa4Hmge21arGTSC4WCU+EZ/lrVuLTtkWmqgU20cM1rDS1VkWyTcMGJ5irzrZb2OGn90fjTkWJQEg9hh6LAgnx5VUVZnJPZAm2y2FlCKqOGi+cV1DKb7lYHeO+s90uwWHeBMVhkEJaTq5oQSfnCpbPFyS19K0e2Oj7yn9owytKTZXiXUr3xfWX+lWeF8mWIxOCuziCYv1iQuNLDsgSHgbGtcTkpquifkLD4N/2OLyR0kaVq+kXQnG4In9ogJX/uRAyR+GmtZ1oQfNYHTjvB5V6SmmeQ0Ry1GFomW28GiFOyaCy0k0omiNMDsvk9+j4fvfzpKKj8nv0fD97+dJRV58u2WSekfkcdlefCTmSR2aXqpFChsxLFVbnrxrlG1tlTYZymIhkjcG2Vl0J+yRo1er4MS/ZABa43oLKNOJPGl4rAJOoGIjR7EFcwDWI3EHga2V0By/yc9EotnxDFYoK2IZcwDAEQA6jIOLmt7hdpNiACwMSDtA3sZFH1uQ7qG1OjkMhB35WBCkkC/Pvqr2lh5Re4si7wuucchypjSNHHjNwgQNf0ibADjbnTpw6AnrG6wnXI2tvAVlMOjnI2bJl83uXlbnVk+KjUWJYvJYCx7b68vRFA+JeOWdRlYIoOttTaijmXtBBmfeL6XPjVeyNHlIBZSdFBy5P79/OqS0ri99AeNtf8q7zToRMY3HzpC3t2Qd3hTTzZLqq5R9Y7z4DeajuLt9uw1OpI7hwNKZ7C2UluCrqfEnhRQUSc51vfu51TdLNqfs2EkcaswCLrYkubE2+yDf2VbJhtO32fsg3vXI/LBipP22GIAiOOIuoNxcsbEnnvtWU3US8UVKdFd14Sw5C3tO8j+tHiMYcPiHDsHXqY2jYaWd9d3gDWcTHlzbcRu9lRds4vsr9YmxPcN1cK26PWjI0WJ6RZeJZ3sABvJO6rPF4hlUZz2rc6xXRd16x5n16hMyqeLNoD7N9FtTbpkJv41pwY3KyXtnF5ri9Z8NrUafElqYM53VUcf6S8qh0a3ozjY4i87KrOCEQNqFNr5/8AatLD0/mGrNmB4aADw5VzSOTKNN1GZiONKWN3ouM4tXI6U/SnOb53QjgJCVPspUPTNr2znTiWrmYxNqb680eJilkj0jqE3TaTcJD4gmpOzulomumJVJlGmos9jybnXKBiW508k5GoNT42iY0zteHwzooOzWWWxF8NKxV0H2ZK1myekxsFnUpJezId4HPvFcE2V0mliYEMbDeL7/bXQNldOlYDOEa4tdgCw9tUpcTKeLkdehnSQWUhlI3aEGsl0m8mGz8YCeq6iThJCApueJXc3tqqg6Tx3suUFeRsK0myOlaSMEcWLaKw1BPLuNbwyX2cmT4rjtbOLdJvJNjsMSYVGKi35ksHA+0h/wBqwE+HykhgyNxVwVI9hr2Vn9mv/L1U7d6M4TGrlxMCP9q1mHgw1rbk0cx5HEYG/wD9U1ILV2vpH5EmBL7PmA5Qy8fB91cw2/0exOCbLioHQ8GIujeDDStI5BUdG8nv0fD97+dJQo/J9/YIfvfzpKFcku2M61FiXIUKwAt5ujHQcxuvTQkYkgDedV8/8BuWomH6uQERu2hFwq2S43hnp6adlRgANSA2hVFA3EMNTXQuhk2OW5JGhGmU71PMrwHfUtXDXByvYbxbT8KpCc15R5y2BY3CuO5Rq3tqYkZI7CjUjMT2B7ANaQgYjZgbzTu4HSqjFx9UesyksNLrqwHMd1aOQKN8gXuFr+2+tqUHjk0tu4kW/nQVyMgu0buqzEu4NwENkjH1p72qyhluTIjZgQbyKbsRutGp4DnUnaWwYpBquYE8NCxX6xG8VSS7PkjYZS1ybFrZTHH9VBu9tFjousPIMzJIwVQo7IJMnPMz8PCpf7yGU9VuXTO278d5qmhw6aFs1hwBtn73O+pseMEvYiAGXe9rBG4XHGqES2kUm5vcgEE7/FUrMeUbYvX4UyKvWSwdpbEZ2U6srfZA1t3VfYpyrdrtaAXUXlc8rblFVvSTaZw8LBcvWSnLGoBtY6sHPMLeolVbKgm5KjguLkMUguuhAYHuPdULa2MDgC2tazp1g0WOGWMhl7SN9bMNR/lF6wLqS1hqTx53rmSTdo9BuolhsNyRKB9QfyJNQJ9DVlgcA8UpU63Ug/heqvEDtVb7M05UJDaUwDrTjHSmkFaJGeSW0SoHp9oLi431DQ0+hvxqK2Wp2iMzUA1CVNaQFq6MW5WOhqWJKYy0nWk42V5HEnLJT8UxG41WCSno3qXjRpHPZeR7Rb2jTfV9sfpCR2XO8izA7jwNY1JdKWs+6sXFpm6laPTnRrbJxUCuP4iCzLxLDTN4Vcx4kDz/ABJ5HlXF+g23GidSDoQARzrsOFxiyp2cuYakEbq3hK1TOHNi49Fksgbl4H4U3jcLHKpjlRXUjVXUMKrnUW32va5B7V/s91SFmkW2Yb9Ao1C97HnWqS9HOVA6NYaLsRRhEFyEXQLmOYgDxJoVPxEwLEj/AJpR1zyW2Mphhx500hcE3X0Uj9g4jmasYoQGJJJJ0uTcG3IVTSyE2Egyx3uQdMx4XA1NTMNMCQVPVsfRNt3cORrpXQ0OYxQhDR5kaRrFlXMzAagXvZB30nPeyksp3MIznLgbrybgKJgWVlmcqpawVRluDpZn5VPgVY1ESqAigAKNR/mO+mMagkud4VtL27dgDuZzpvpQnDaBhmS9st8tidbk8e+oONdQxQDLus76QqW3AL6fO9SHkyBHOqlSjmUWAI3FFG+5vpSILWORPNOa4F9TcW7m3UbSKV7SdkcarzrYNYKbZQ1xm46KNPZTj4g6XJW7XAYWBFrZco1sakYqbABh2CGBqKqsmm7hpU+JwTpoCAbGwIJ3X4i9Pdlx2tBxY3X+dA+RV4QrFcgEud7X1t9Wsr0/jcxxTyDLcvGsYuxzHtKLjRbgb62s2C4oVbuFVuM2eJQysWUEZbDdmOoa3MG2tTJXplwdS5HDtuYlkiKSItswtY6jmPxrI9bZgV4br1q+mkJSeSBgQYzr3nffwql6P7EfGYmPDxkBpM1iwOUZQTrbhpb21jCJ3zl9bLjYDB5FzH0Te/Oszj1AdgOZ/rWhiwDxdmQFWBYaWIupsdeVG8Ci91FzxIp3RHKzKvEaQI6t8ZBY1CdapMhojGjU0lhQqrIaFyNehakpS70xxYFFKMdGopwDSpZp2V0q2NJD07iN9R60XRxS1LRIR6dSoqVKjIqXE3x5DQ7C2nksN1dO2NtvRSNGGqnn4864srWrYdG9pAqAT5ulc81XR0xaZ2GPpRG9usyh+4Wq2h2vGRa9gfQ3m/ea5PKC1iN/Dwq1weK6sdtvjWazSTF/HgzobzKToRR1nNm4xXjVgb3zf+RoVXNvZySxpNoDSE6adokAtcqWvpY86dwcjKQrHt3OVWXfbiG4W5d9Myq5aytdpF1YheqyKxzCMby4Fr2pcM4KtcNa+VQ2hYi3bsdQvfXeloyROw2LckCQqFS4dLedmPZN+AFSoJEuBG3nm3Gxvut3aGqlMTlPaFyPOQ6AHgAfrW4bqURYNkZiCAHF72AN8oO8E86dDLaOFOszjsta2VzmjtvBUHee+ihhlMr9gIlyLk52kUqLMgOket6izY43VREptqUYsSAdAFYaDnQVpGWNme1yRIl2XQkiysddBbWlQqEwRjK6HUqCJIom61kJN1OfTKAPwqTGwlCxxkqF7TFSCHAH/eOhNKhREiMUSBVIIy3sWB07Tele+ppvC7NAj6llQQ6EYaJQI05DPvIvcnxqaCiYJFDFc1y2UEL5wtuLOdCOHdU+KI3N8qqy2yjUqb8SdCO+qSac+bFF1gQhX6y6xqnKIb3INjypyCVZGZwSW8w9YMpIXS8abyl/YaKEWwWPS7MbEiw0uRwpxCsiapY5rWvrbnVVAQC7LntJlZesZjlO4qsW9BpTmJxyRBSxCAEC2gYs2mijUk76kEjM9OfJ6u0JRNBMIZlXJJdSyuo8024N31TRbJw+wsLJJKxlxWJBhEg0K5tDkU+ao3k8bV0lNrqz5Lld9swCggcdda475S4ziMVLIXFlYRJe+VVUa5R9YnjUy0jfGpSdPohNHZQht2AADzPP21CxMdxf+dVkO28mWKUar2c3MejVl1vPUNu7qxo6JKtFRtGIWqnda0mNjuKoZ0tTiTforpBSKdkpFWDE3o1NArSKoiqJEZp6osZqQx0qTT0QMQdaZpyU603Wq6OGXYYNOq1M0YNMFKiWj1NwGKKtcVVo9PJJWckdMMiOmbN25GFGc2IFVO2NshmOU3FY+Oc86OTEHnXO8Vs3WRHYOhU5bBxG+8yfmvQqN0Aa+Ah+9/OkoU3GjjlK22a/qi7MWKTKLurrdY8O27LlGrNprbSkOmdV6uQpmGb9oksSw+rGLarfQDmRSZZHDvksx1Wy9iGO/GUj+ITx5U5i8WYhedosiqP/AJjqBHEWItGkQ84X0FvGu1dEAMvZI0NiLQgg4gsBc5+TX18KLDm7aMGuLyAeco+qOGfdUTGT5wZOqmtKRET1QEsyq12yPfsx2+tbuqxwmFDIOsiWM52ZUQk2TQIZDxfQ3G6qGiRCb3ZbO2ihS2X/AFVASYg3Zs3zlmzXI7WhTTcBYa08+JzSBIwEAPbc9lLHzRroTfvp5YlHaHaGo4WY9y8xaixioYGaVWZhYpbJayqb6CPkRv131Pw8xXeessx10DD+9wI7qp8Ri1fXIWQhSUYcSD6HdxpP7bkjzEqEBUBrWDFtAhA/5apAvcKqAu2Z3N7hXYHqr+ioHA1F2iudkdH6t1GXrgAXyltVW+lvZpVQ+0TLJ2FBVD567lPN3O8dwvSsUjNcdYwUqdVADqTxDfVP9NKAonJtAh8pcMylVEgB60k3/iHcEP1qgy4xmRsoAkTtpHGVlncDR7uwsTfcR4UMIFGZorjrLZ2Y5rlRb8KQkFmDZgtmLWWyFmAsoaUnReJqKHQpJy7glLEo0iHN1jKbWdWfzbm1svAg1j+ku1IHxKxSpYvhlYMXU3axsCFAs2lWPSHGsiMCM6XZognZVHI3MfSjvm1rmu3toCcDOQxGodVy5B/2xzFJouMmmUu0pSXa/P8AkNKnbE2jcdW504GqjEA319hplSQbilxtEym+Vm3LGoONiuLiomz9pZtGqeJAe+snHizoTTVmenOtqQq1Px2FAJI41ERKoAilIZasMJHrc1DxTdo8r0RexyQ2ppxgbUx1oFKXFVfEzeRIjyb6RTk1r6U3V1o5JPYKFA0VAg6cWm6WDQVFjymku1ID0TGlRo5aOyeT36Pg+9/OkoUfk8+j4PvPzpKKueXbMzakqVC2juWIjKEiHMSQS7cSOI53p0AHssocgEEyJ8zEQRdY19K+8HuoocImqgWUMZOqiOVWcG5ZhrduJ1FHh9qo7IsaExro7t2FhJ3LlOrHQg8riutPQxEvVwDMXkBY5e1ndjc30jvuG/uFQsXiGZnyuZIkQHqYQf2h5CeyLb0C8b6G/dUlsMqhiJHYuzsuJksyxnd1cY0tYaW1vTUZc2EWbqghZpQAuLmc6FUBtYc77xQMhgRtJnlJkd42d4c14IVU5Gkdh2VkXdapmzh85dCWXq3DyaZEYAZFiHp5lOrDlTxijbMCqKrAGSMKBnAGVSxvobbxuBpAxMYcRoCwUG5QdhMo3O3AgWoAclSOBCQ7AsdGYXc3NhGoGpXWq3GzqctgNAVYKbqRe17eiwPHfSAwUvGWkfsBziW3nN6MfNh4UjBlzZbnq0uDI6jrHa11zW3a6W9tA6EbTtIxveIqM6G9kYXANwNL7qXHiJApyqGl3BGPZNja5Yd2tOfsp1sdSCCbb7kaa0yZMmgbMxBGbL2brplAHpce+kMkTTiMDrDZiQBkHnMdwtwHeaibTSSRMrWaO+bs5etiJQglc3ZcEaWPO9JE127dlzgA5u0hy+jcbjrpR4jGBWyEWFr6AnW2g8SKQzC9JD2pIyxZY2GVWbs2ZFsGC6X7qzcrKSCdb6AegtuVazpRGxa7ZQNSiqN2npniKy1gdGUA8uHsqJAQJu1uFgOJqI8Q5699W09ra7vCohS+q+bzbfTiyWQEfKdKt4MVoKq5Y+61CF7USVl45cXRaTHMaYCEClRTrbtGomJxhOg3VKiaSypEqPFqgN9T3bqrpZSabzURNUoJGEsrkCjoqMVVGQYoZaApa11Y4KWhDZorU/lvTTCssuNwYJiRR0aLU3D4DP6aDxNZGkYtkAijqxfY8no5W8GFQ5YGXzhalYnFo7F5PPo+D7z86ShQ8nv0fB97+dJQrnl2xGnna8i5Cz5nCpDBmyllJa80g0UA6tffupTzl2PWAmUqzZggMUTk3ytbVg1vPOm+p/zzlxKVSK/ZSM5WkW2+cgagncBY99FLHIJEIUgDRBG4Edrf9c21VuXAiupdFIgRTqxz3/hsCHkUiNbrr1EfpENe19eNOriw0aTl3iZySzyR9ZMq3sVEe4ruOYc6UoU5niZiYydZLLCjDeFuNeV6Y2dIFCssi9biULyvKbMbHzoVI0XcOFUMfmgQBowEZnKsFz2eUAhrX9G4G7cTvqCwZMioi9gs37KrHKzgksZJvSaxFw2mmlO4uMCPRjGHbt9nNI99GKv6Nx+FIZAqiMDsL5sKEl2TiXb/AGoAaZJDldGjlLMTnVgI4OYvuJBqC4YZnDHKxvNOVbeCQerj9K49Kn7E2UqHVHNoodIuwOyZftAa95FKVXLo4PWWvlkJsi33pbcbDXxoZQuF2ZRe4A0OcWZuZAHiKbmyxqkUaZmJJVBcm5OjFuC3334U/wBZK/mAKO3dpRvFxkMYvyvShMkKlVPaILZbjO1t5XuPKkBGGHIUnKLm4YZjZT3cD40xJJdQliL2tdiW57+J7xwqYkJkGZ7x3GqBr9ngTyPOkYyVWJCWL8W4Rnx76AMn0jwZaNmR+0u8ZbC3d/7rGTDN2WvoL/3vbXQ9swkowYgLlylr2uTx76ws2HK3ub9/ADkTWcgITR8j7D8aYlHI2Pfu9lOTS8FsTypmSTTtLbuoQhBiHieJNQpxY1KxEuXvv/KoDG9UQwr0KFCgkKhQoUAGKAoqFMBd6MGkUqtoSoTHFNKZQabU0tTXZFxmqZI4kHKg0ZpyJ6annJ3VxZcLi/8ADdTVDZkIpLP7aSTeirLRLk37Oz+Tz6Pg+8/OkoUPJ79Hwfe/nSUK5ZdsRusXOUCkI73OXs2GW+4kb7fCqnDS2mMc0xlcAsOrBWLKxuOscdkOLWyg2F6u3589Lj41DxmBWRY1JZUjfPkTKqubEdvTXfXREsiuGeWQgq0ca2Eko+azWuCgHnlTprppRvIpKuc3WFCn7XKqsvDMgjO47u7dQngJCqQCu7Kpyxxqd5y72PC3tqHicO4ckdu5FpJGsEAGgVNwPjVgPpNkvuVM4ClgXkkzLdmVNy676j4rRyr5huypATna28yHgtiOzSca5jGdWZXtlaULmZuYy8PEVCyBTn1SArfOC3Xu9+JPfQNFkXAYAqWbMBliIC29ISX4UWJnCuRYMt8yA2WNAdAnIte+6omIZmymRWAUX6uOxMn2puIpBizoUIV1JDLGvmo4NwS28WoGPrE6WZCgUpfrnbsb+0FQc+HhT8DR+eVtxDOoLFjoCnEAioKG49GWRL9vciDiOV++nxJucur3XWS9snCy8DQAUsrMnzvZDX+ZXz3sdLtwv+FInTrAEcK40ZIo9LA7i7Def9qOIIWBVgFN1LP58nNQOF6daPMpFuqU6BUIDEKf+od4FAFdjQc7Be01rEMLxAADMn9KxvSDZwS5dtWOYsDYX5ZeIrb4+VkHYTNbTKD5vInnWN6Qx5ypltdNeydCO/vqRGSkU7+HA2tUSbFC5tv51O2vKbabj6XPuqlJoM2AmioUKBAoUKFAAoUKFAAoUKFAApV6TQpp0AsGjvSKFaLIwHlalPrTK04DXVCXNUxUNkUmnWFNEVy5MfF6Gdn8nn0fB95+dJQo/J59HwfefnSUK4ZdsZm8D03xGCxM6362Hr5s0bHcOsbzT/tXR9gdJsNjR8w4D2uYn7LDw51wrbjkYrEf4835jU1FJxF1b6ykqRXR0h2eiZJLb9D/AM0qK4/4a5t0f8oUkQEeLXrkFgJB56jmRxroGDx8U6BoJBIp1tcZh4ijkUtjMuHjDB2vcbrk2B7hTJxRkzKokUg6sQOz3eBqxZAdDYjfYjjTTprffcj8e/nVJlUQzCIxdXyByM5OpYcTc8Kai3ZWGRcxyIpu0gH1vskU32Q5y5pWzX7X8OLx5ilq3aJyZSR25SbrYfUHoimA6ykrZ4wAWzCGI66cGHKjmU3LWDMVygC3Vp4jiah2XISrFFY6ub52HMHlUqEqgsvEXAvv7zQA/wBQq/OtbPYZm9EW+qDupjEHrNFzBSLhyd/PSmIndm7eo4pw7t9HiMUynIiXYjs69lTQA1iSsKbmy3A01JJ/rWP2y+pEgHabsoPOC99aUlhmAJMhtdj5qH7Iqo2zGq/OORmtYvb+gqWJmL2nhjY3I0PZUbgO+qY1o9oxFgLEBW56E+FZ51sbUGbE0KFCgQKFChQAKFChQAKFChQAKFHahagAqOio6ADBpQNIoVoslAOg0lhRA0oGujkpqhHZPJ59Hwfe/nSUKHk9+j4fvPzpKFeZNVJlF3LsHCsSzYaAkkkkwxkkk3JJI1NJ+T2E9Vw/uI/00KFTbGGOj2E9Vw/uY/01N2RsfDxyXjghQ2tdYkU/iBRUKVsEX5w6X81f9Iov2ZNOwv8ApFChQmyiPiMHHZvm0139ldfHSkR4KPQdWnm281fhQoU7YCZMDFf+Gm76i/CiGAizA9Wl7fUX4UKFFsAxgo7n5tP9C/CnFwcdv4af6V+FHQotgI/YY8v8NP8AQvwqDjNlQMLNDEw5GNCP5ijoUWwIeI2Fhja+HgNt14Yzbw0pg9HsJ6rh/cR/po6FFskL5PYT1XD+4j/TQ+T2E9Vw/uI/00KFOxA+T2E9Vw/uI/00Pk9hPVcP7iP9NChRYA+T2E9Vw/uI/wBND5PYT1XD+4j/AE0KFFgD5PYT1XD+4j/TQ+T2E9Vw/uI/00KFFgD5PYT1XD+4j/TQ+T2E9Vw/uI/00KFFgD5PYT1XD+4j/TQ+T2E9Vw/uI/00KFFgD5PYT1XD+4j/AE0Pk9hPVcP7iP8ATQoUWAPk9hPVcP7iP9ND5PYT1XD+5j/TQoVLbAs8HhI40CxoiKL2VVVQLkk2AFt5NChQqbA//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2" name="Picture 8" descr="http://1.bp.blogspot.com/-lVRBV93qX_A/Te6OeN6t98I/AAAAAAAAAE0/28Cn8wgbPgk/s1600/oracion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708919"/>
            <a:ext cx="2034398" cy="1892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8365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1032"/>
                                        </p:tgtEl>
                                        <p:attrNameLst>
                                          <p:attrName>style.visibility</p:attrName>
                                        </p:attrNameLst>
                                      </p:cBhvr>
                                      <p:to>
                                        <p:strVal val="visible"/>
                                      </p:to>
                                    </p:set>
                                    <p:animEffect transition="in" filter="wheel(1)">
                                      <p:cBhvr>
                                        <p:cTn id="25" dur="2000"/>
                                        <p:tgtEl>
                                          <p:spTgt spid="1032"/>
                                        </p:tgtEl>
                                      </p:cBhvr>
                                    </p:animEffect>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nodeType="clickEffect">
                                  <p:stCondLst>
                                    <p:cond delay="0"/>
                                  </p:stCondLst>
                                  <p:childTnLst>
                                    <p:set>
                                      <p:cBhvr>
                                        <p:cTn id="29" dur="1" fill="hold">
                                          <p:stCondLst>
                                            <p:cond delay="0"/>
                                          </p:stCondLst>
                                        </p:cTn>
                                        <p:tgtEl>
                                          <p:spTgt spid="1028"/>
                                        </p:tgtEl>
                                        <p:attrNameLst>
                                          <p:attrName>style.visibility</p:attrName>
                                        </p:attrNameLst>
                                      </p:cBhvr>
                                      <p:to>
                                        <p:strVal val="visible"/>
                                      </p:to>
                                    </p:set>
                                    <p:anim calcmode="lin" valueType="num">
                                      <p:cBhvr>
                                        <p:cTn id="30" dur="1000" fill="hold"/>
                                        <p:tgtEl>
                                          <p:spTgt spid="1028"/>
                                        </p:tgtEl>
                                        <p:attrNameLst>
                                          <p:attrName>ppt_w</p:attrName>
                                        </p:attrNameLst>
                                      </p:cBhvr>
                                      <p:tavLst>
                                        <p:tav tm="0">
                                          <p:val>
                                            <p:fltVal val="0"/>
                                          </p:val>
                                        </p:tav>
                                        <p:tav tm="100000">
                                          <p:val>
                                            <p:strVal val="#ppt_w"/>
                                          </p:val>
                                        </p:tav>
                                      </p:tavLst>
                                    </p:anim>
                                    <p:anim calcmode="lin" valueType="num">
                                      <p:cBhvr>
                                        <p:cTn id="31" dur="1000" fill="hold"/>
                                        <p:tgtEl>
                                          <p:spTgt spid="1028"/>
                                        </p:tgtEl>
                                        <p:attrNameLst>
                                          <p:attrName>ppt_h</p:attrName>
                                        </p:attrNameLst>
                                      </p:cBhvr>
                                      <p:tavLst>
                                        <p:tav tm="0">
                                          <p:val>
                                            <p:fltVal val="0"/>
                                          </p:val>
                                        </p:tav>
                                        <p:tav tm="100000">
                                          <p:val>
                                            <p:strVal val="#ppt_h"/>
                                          </p:val>
                                        </p:tav>
                                      </p:tavLst>
                                    </p:anim>
                                    <p:anim calcmode="lin" valueType="num">
                                      <p:cBhvr>
                                        <p:cTn id="32" dur="1000" fill="hold"/>
                                        <p:tgtEl>
                                          <p:spTgt spid="1028"/>
                                        </p:tgtEl>
                                        <p:attrNameLst>
                                          <p:attrName>style.rotation</p:attrName>
                                        </p:attrNameLst>
                                      </p:cBhvr>
                                      <p:tavLst>
                                        <p:tav tm="0">
                                          <p:val>
                                            <p:fltVal val="90"/>
                                          </p:val>
                                        </p:tav>
                                        <p:tav tm="100000">
                                          <p:val>
                                            <p:fltVal val="0"/>
                                          </p:val>
                                        </p:tav>
                                      </p:tavLst>
                                    </p:anim>
                                    <p:animEffect transition="in" filter="fade">
                                      <p:cBhvr>
                                        <p:cTn id="33" dur="1000"/>
                                        <p:tgtEl>
                                          <p:spTgt spid="1028"/>
                                        </p:tgtEl>
                                      </p:cBhvr>
                                    </p:animEffect>
                                  </p:childTnLst>
                                </p:cTn>
                              </p:par>
                            </p:childTnLst>
                          </p:cTn>
                        </p:par>
                      </p:childTnLst>
                    </p:cTn>
                  </p:par>
                  <p:par>
                    <p:cTn id="34" fill="hold">
                      <p:stCondLst>
                        <p:cond delay="indefinite"/>
                      </p:stCondLst>
                      <p:childTnLst>
                        <p:par>
                          <p:cTn id="35" fill="hold">
                            <p:stCondLst>
                              <p:cond delay="0"/>
                            </p:stCondLst>
                            <p:childTnLst>
                              <p:par>
                                <p:cTn id="36" presetID="21" presetClass="entr" presetSubtype="1" fill="hold" nodeType="clickEffect">
                                  <p:stCondLst>
                                    <p:cond delay="0"/>
                                  </p:stCondLst>
                                  <p:childTnLst>
                                    <p:set>
                                      <p:cBhvr>
                                        <p:cTn id="37" dur="1" fill="hold">
                                          <p:stCondLst>
                                            <p:cond delay="0"/>
                                          </p:stCondLst>
                                        </p:cTn>
                                        <p:tgtEl>
                                          <p:spTgt spid="1026"/>
                                        </p:tgtEl>
                                        <p:attrNameLst>
                                          <p:attrName>style.visibility</p:attrName>
                                        </p:attrNameLst>
                                      </p:cBhvr>
                                      <p:to>
                                        <p:strVal val="visible"/>
                                      </p:to>
                                    </p:set>
                                    <p:animEffect transition="in" filter="wheel(1)">
                                      <p:cBhvr>
                                        <p:cTn id="38"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520280"/>
          </a:xfrm>
        </p:spPr>
        <p:txBody>
          <a:bodyPr>
            <a:normAutofit lnSpcReduction="10000"/>
          </a:bodyPr>
          <a:lstStyle/>
          <a:p>
            <a:pPr marL="0" indent="0" algn="ctr">
              <a:buNone/>
            </a:pPr>
            <a:r>
              <a:rPr lang="es-CO" b="1" dirty="0" smtClean="0"/>
              <a:t>«Limpiémonos» </a:t>
            </a:r>
            <a:r>
              <a:rPr lang="es-CO" dirty="0" smtClean="0"/>
              <a:t>dice Pablo. El asunto es que </a:t>
            </a:r>
            <a:r>
              <a:rPr lang="es-CO" dirty="0"/>
              <a:t>n</a:t>
            </a:r>
            <a:r>
              <a:rPr lang="es-CO" dirty="0" smtClean="0"/>
              <a:t>o </a:t>
            </a:r>
            <a:r>
              <a:rPr lang="es-CO" dirty="0"/>
              <a:t>podemos limpiarnos a nosotros mismos pues no hay poder inherente en el hombre para eliminar el </a:t>
            </a:r>
            <a:r>
              <a:rPr lang="es-CO" dirty="0" smtClean="0"/>
              <a:t>pecado, según lo dice el mismo Pablo en </a:t>
            </a:r>
            <a:r>
              <a:rPr lang="es-CO" dirty="0">
                <a:solidFill>
                  <a:srgbClr val="FF0000"/>
                </a:solidFill>
              </a:rPr>
              <a:t>(</a:t>
            </a:r>
            <a:r>
              <a:rPr lang="es-CO" dirty="0" smtClean="0">
                <a:solidFill>
                  <a:srgbClr val="FF0000"/>
                </a:solidFill>
              </a:rPr>
              <a:t>Rom.7:22-24</a:t>
            </a:r>
            <a:r>
              <a:rPr lang="es-CO" dirty="0">
                <a:solidFill>
                  <a:srgbClr val="FF0000"/>
                </a:solidFill>
              </a:rPr>
              <a:t>)</a:t>
            </a:r>
            <a:r>
              <a:rPr lang="es-CO" dirty="0"/>
              <a:t>.  </a:t>
            </a:r>
            <a:endParaRPr lang="es-CO" dirty="0" smtClean="0"/>
          </a:p>
        </p:txBody>
      </p:sp>
      <p:pic>
        <p:nvPicPr>
          <p:cNvPr id="2050" name="Picture 2" descr="http://i4.ytimg.com/vi/cBonwgZDvkk/mqdefaul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2967335"/>
            <a:ext cx="3528392" cy="3112269"/>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1904" y="2967335"/>
            <a:ext cx="4572000" cy="2554545"/>
          </a:xfrm>
          <a:prstGeom prst="rect">
            <a:avLst/>
          </a:prstGeom>
        </p:spPr>
        <p:txBody>
          <a:bodyPr>
            <a:spAutoFit/>
          </a:bodyPr>
          <a:lstStyle/>
          <a:p>
            <a:pPr algn="ctr"/>
            <a:r>
              <a:rPr lang="es-CO" sz="3200" dirty="0"/>
              <a:t>El creyente puede llegar a la santidad únicamente si permite que Dios obre en él y por medio de él </a:t>
            </a:r>
            <a:r>
              <a:rPr lang="es-CO" sz="3200" dirty="0" smtClean="0">
                <a:solidFill>
                  <a:srgbClr val="FF0000"/>
                </a:solidFill>
              </a:rPr>
              <a:t>(Efe.2:12-13).  </a:t>
            </a:r>
            <a:endParaRPr lang="es-CO" sz="3200" dirty="0">
              <a:solidFill>
                <a:srgbClr val="FF0000"/>
              </a:solidFill>
            </a:endParaRPr>
          </a:p>
        </p:txBody>
      </p:sp>
    </p:spTree>
    <p:extLst>
      <p:ext uri="{BB962C8B-B14F-4D97-AF65-F5344CB8AC3E}">
        <p14:creationId xmlns:p14="http://schemas.microsoft.com/office/powerpoint/2010/main" val="2692951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4834880" cy="2520280"/>
          </a:xfrm>
        </p:spPr>
        <p:txBody>
          <a:bodyPr>
            <a:normAutofit fontScale="92500" lnSpcReduction="20000"/>
          </a:bodyPr>
          <a:lstStyle/>
          <a:p>
            <a:pPr marL="0" indent="0" algn="ctr">
              <a:buNone/>
            </a:pPr>
            <a:r>
              <a:rPr lang="es-CO" dirty="0"/>
              <a:t>El cristiano debe hacer uso del medio dispuesto por Dios para la limpieza.  Dios despierta la voluntad para que los seres humanos puedan ejercerla</a:t>
            </a:r>
            <a:r>
              <a:rPr lang="es-CO" dirty="0" smtClean="0"/>
              <a:t>. </a:t>
            </a:r>
            <a:endParaRPr lang="es-CO" dirty="0"/>
          </a:p>
        </p:txBody>
      </p:sp>
      <p:pic>
        <p:nvPicPr>
          <p:cNvPr id="4" name="Picture 4" descr="http://t0.gstatic.com/images?q=tbn:ANd9GcRhcQ1j38CgSVVU_dN8_i8zdZA7Mbv7leDq2q4eqeg07YSnB04AD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0"/>
            <a:ext cx="3183869" cy="270892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796136" y="2708920"/>
            <a:ext cx="3039853" cy="523220"/>
          </a:xfrm>
          <a:prstGeom prst="rect">
            <a:avLst/>
          </a:prstGeom>
        </p:spPr>
        <p:txBody>
          <a:bodyPr wrap="square">
            <a:spAutoFit/>
          </a:bodyPr>
          <a:lstStyle/>
          <a:p>
            <a:pPr algn="ctr"/>
            <a:r>
              <a:rPr lang="es-CO" sz="2800" b="1" dirty="0">
                <a:solidFill>
                  <a:srgbClr val="FF0000"/>
                </a:solidFill>
              </a:rPr>
              <a:t>Lea 1Juan </a:t>
            </a:r>
            <a:r>
              <a:rPr lang="es-CO" sz="2800" b="1" dirty="0" smtClean="0">
                <a:solidFill>
                  <a:srgbClr val="FF0000"/>
                </a:solidFill>
              </a:rPr>
              <a:t>1: 7 up</a:t>
            </a:r>
            <a:r>
              <a:rPr lang="es-CO" sz="2800" b="1" dirty="0">
                <a:solidFill>
                  <a:srgbClr val="FF0000"/>
                </a:solidFill>
              </a:rPr>
              <a:t>.  </a:t>
            </a:r>
          </a:p>
        </p:txBody>
      </p:sp>
      <p:sp>
        <p:nvSpPr>
          <p:cNvPr id="6" name="5 Rectángulo"/>
          <p:cNvSpPr/>
          <p:nvPr/>
        </p:nvSpPr>
        <p:spPr>
          <a:xfrm>
            <a:off x="3275856" y="3465650"/>
            <a:ext cx="5868144" cy="3539430"/>
          </a:xfrm>
          <a:prstGeom prst="rect">
            <a:avLst/>
          </a:prstGeom>
        </p:spPr>
        <p:txBody>
          <a:bodyPr wrap="square">
            <a:spAutoFit/>
          </a:bodyPr>
          <a:lstStyle/>
          <a:p>
            <a:pPr algn="ctr"/>
            <a:r>
              <a:rPr lang="es-CO" sz="2800" dirty="0"/>
              <a:t>La armadura de Cristo está a disposición de todos los cristianos, pero es suya la responsabilidad de revestirse de ella </a:t>
            </a:r>
            <a:r>
              <a:rPr lang="es-CO" sz="2800" dirty="0" smtClean="0">
                <a:solidFill>
                  <a:srgbClr val="FF0000"/>
                </a:solidFill>
              </a:rPr>
              <a:t>(Efe.6:10-11 </a:t>
            </a:r>
            <a:r>
              <a:rPr lang="es-CO" sz="2800" dirty="0">
                <a:solidFill>
                  <a:srgbClr val="FF0000"/>
                </a:solidFill>
              </a:rPr>
              <a:t>). </a:t>
            </a:r>
            <a:endParaRPr lang="es-CO" sz="2800" dirty="0" smtClean="0">
              <a:solidFill>
                <a:srgbClr val="FF0000"/>
              </a:solidFill>
            </a:endParaRPr>
          </a:p>
          <a:p>
            <a:pPr algn="ctr"/>
            <a:r>
              <a:rPr lang="es-CO" sz="2800" dirty="0" smtClean="0">
                <a:solidFill>
                  <a:srgbClr val="0070C0"/>
                </a:solidFill>
              </a:rPr>
              <a:t>Note que Dios no solamente nos pide que nos limpiemos de carne y de espíritu, sino que nos da los medios para lograrlo.</a:t>
            </a:r>
            <a:endParaRPr lang="es-CO" sz="2800" dirty="0">
              <a:solidFill>
                <a:srgbClr val="0070C0"/>
              </a:solidFill>
            </a:endParaRPr>
          </a:p>
        </p:txBody>
      </p:sp>
      <p:pic>
        <p:nvPicPr>
          <p:cNvPr id="3074" name="Picture 2" descr="http://1.bp.blogspot.com/-J83PBn0vwWM/UEtrBBs8_RI/AAAAAAAABBI/9R_sQyuLr9w/s1600/La-Armadura-de-Dio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908974"/>
            <a:ext cx="3275856" cy="38323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4178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fltVal val="0"/>
                                          </p:val>
                                        </p:tav>
                                        <p:tav tm="100000">
                                          <p:val>
                                            <p:strVal val="#ppt_w"/>
                                          </p:val>
                                        </p:tav>
                                      </p:tavLst>
                                    </p:anim>
                                    <p:anim calcmode="lin" valueType="num">
                                      <p:cBhvr>
                                        <p:cTn id="16" dur="1000" fill="hold"/>
                                        <p:tgtEl>
                                          <p:spTgt spid="5"/>
                                        </p:tgtEl>
                                        <p:attrNameLst>
                                          <p:attrName>ppt_h</p:attrName>
                                        </p:attrNameLst>
                                      </p:cBhvr>
                                      <p:tavLst>
                                        <p:tav tm="0">
                                          <p:val>
                                            <p:fltVal val="0"/>
                                          </p:val>
                                        </p:tav>
                                        <p:tav tm="100000">
                                          <p:val>
                                            <p:strVal val="#ppt_h"/>
                                          </p:val>
                                        </p:tav>
                                      </p:tavLst>
                                    </p:anim>
                                    <p:anim calcmode="lin" valueType="num">
                                      <p:cBhvr>
                                        <p:cTn id="17" dur="1000" fill="hold"/>
                                        <p:tgtEl>
                                          <p:spTgt spid="5"/>
                                        </p:tgtEl>
                                        <p:attrNameLst>
                                          <p:attrName>style.rotation</p:attrName>
                                        </p:attrNameLst>
                                      </p:cBhvr>
                                      <p:tavLst>
                                        <p:tav tm="0">
                                          <p:val>
                                            <p:fltVal val="90"/>
                                          </p:val>
                                        </p:tav>
                                        <p:tav tm="100000">
                                          <p:val>
                                            <p:fltVal val="0"/>
                                          </p:val>
                                        </p:tav>
                                      </p:tavLst>
                                    </p:anim>
                                    <p:animEffect transition="in" filter="fade">
                                      <p:cBhvr>
                                        <p:cTn id="18" dur="10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heel(1)">
                                      <p:cBhvr>
                                        <p:cTn id="23" dur="2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nodeType="clickEffect">
                                  <p:stCondLst>
                                    <p:cond delay="0"/>
                                  </p:stCondLst>
                                  <p:childTnLst>
                                    <p:set>
                                      <p:cBhvr>
                                        <p:cTn id="27" dur="1" fill="hold">
                                          <p:stCondLst>
                                            <p:cond delay="0"/>
                                          </p:stCondLst>
                                        </p:cTn>
                                        <p:tgtEl>
                                          <p:spTgt spid="3074"/>
                                        </p:tgtEl>
                                        <p:attrNameLst>
                                          <p:attrName>style.visibility</p:attrName>
                                        </p:attrNameLst>
                                      </p:cBhvr>
                                      <p:to>
                                        <p:strVal val="visible"/>
                                      </p:to>
                                    </p:set>
                                    <p:animEffect transition="in" filter="fade">
                                      <p:cBhvr>
                                        <p:cTn id="28" dur="2000"/>
                                        <p:tgtEl>
                                          <p:spTgt spid="3074"/>
                                        </p:tgtEl>
                                      </p:cBhvr>
                                    </p:animEffect>
                                    <p:anim calcmode="lin" valueType="num">
                                      <p:cBhvr>
                                        <p:cTn id="29" dur="2000" fill="hold"/>
                                        <p:tgtEl>
                                          <p:spTgt spid="3074"/>
                                        </p:tgtEl>
                                        <p:attrNameLst>
                                          <p:attrName>ppt_w</p:attrName>
                                        </p:attrNameLst>
                                      </p:cBhvr>
                                      <p:tavLst>
                                        <p:tav tm="0" fmla="#ppt_w*sin(2.5*pi*$)">
                                          <p:val>
                                            <p:fltVal val="0"/>
                                          </p:val>
                                        </p:tav>
                                        <p:tav tm="100000">
                                          <p:val>
                                            <p:fltVal val="1"/>
                                          </p:val>
                                        </p:tav>
                                      </p:tavLst>
                                    </p:anim>
                                    <p:anim calcmode="lin" valueType="num">
                                      <p:cBhvr>
                                        <p:cTn id="30" dur="2000" fill="hold"/>
                                        <p:tgtEl>
                                          <p:spTgt spid="3074"/>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6">
                                            <p:txEl>
                                              <p:pRg st="1" end="1"/>
                                            </p:txEl>
                                          </p:spTgt>
                                        </p:tgtEl>
                                        <p:attrNameLst>
                                          <p:attrName>style.visibility</p:attrName>
                                        </p:attrNameLst>
                                      </p:cBhvr>
                                      <p:to>
                                        <p:strVal val="visible"/>
                                      </p:to>
                                    </p:set>
                                    <p:animEffect transition="in" filter="fade">
                                      <p:cBhvr>
                                        <p:cTn id="35" dur="1000"/>
                                        <p:tgtEl>
                                          <p:spTgt spid="6">
                                            <p:txEl>
                                              <p:pRg st="1" end="1"/>
                                            </p:txEl>
                                          </p:spTgt>
                                        </p:tgtEl>
                                      </p:cBhvr>
                                    </p:animEffect>
                                    <p:anim calcmode="lin" valueType="num">
                                      <p:cBhvr>
                                        <p:cTn id="36"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37"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3096344"/>
          </a:xfrm>
        </p:spPr>
        <p:txBody>
          <a:bodyPr/>
          <a:lstStyle/>
          <a:p>
            <a:pPr marL="0" indent="0" algn="ctr">
              <a:buNone/>
            </a:pPr>
            <a:r>
              <a:rPr lang="es-CO" dirty="0" smtClean="0"/>
              <a:t>El </a:t>
            </a:r>
            <a:r>
              <a:rPr lang="es-CO" dirty="0"/>
              <a:t>poder y la gracia de Dios son </a:t>
            </a:r>
            <a:r>
              <a:rPr lang="es-CO" i="1" u="sng" dirty="0"/>
              <a:t>ineficaces</a:t>
            </a:r>
            <a:r>
              <a:rPr lang="es-CO" dirty="0"/>
              <a:t> para el que tiene una mente y una voluntad completamente pasivas. </a:t>
            </a:r>
            <a:r>
              <a:rPr lang="es-CO" dirty="0" smtClean="0"/>
              <a:t>O sea que, la muerte de Cristo y la armadura provista por Dios para que el hombre sea salvo, de nada sirve para el que no hace su parte. </a:t>
            </a:r>
            <a:endParaRPr lang="es-CO" dirty="0"/>
          </a:p>
          <a:p>
            <a:endParaRPr lang="es-CO" dirty="0"/>
          </a:p>
          <a:p>
            <a:endParaRPr lang="es-CO" dirty="0"/>
          </a:p>
        </p:txBody>
      </p:sp>
      <p:sp>
        <p:nvSpPr>
          <p:cNvPr id="4" name="3 Rectángulo"/>
          <p:cNvSpPr/>
          <p:nvPr/>
        </p:nvSpPr>
        <p:spPr>
          <a:xfrm>
            <a:off x="179512" y="3935186"/>
            <a:ext cx="4572000" cy="2246769"/>
          </a:xfrm>
          <a:prstGeom prst="rect">
            <a:avLst/>
          </a:prstGeom>
        </p:spPr>
        <p:txBody>
          <a:bodyPr>
            <a:spAutoFit/>
          </a:bodyPr>
          <a:lstStyle/>
          <a:p>
            <a:pPr algn="ctr"/>
            <a:r>
              <a:rPr lang="es-CO" sz="2800" dirty="0"/>
              <a:t>Dios está con el que lucha “la buena batalla de la fe”, y le dará la </a:t>
            </a:r>
            <a:r>
              <a:rPr lang="es-CO" sz="2800" dirty="0" smtClean="0"/>
              <a:t>victoria</a:t>
            </a:r>
          </a:p>
          <a:p>
            <a:pPr algn="ctr"/>
            <a:r>
              <a:rPr lang="es-CO" sz="2800" dirty="0" smtClean="0">
                <a:solidFill>
                  <a:srgbClr val="FF0000"/>
                </a:solidFill>
              </a:rPr>
              <a:t> Por favor lea (1Tim.6:12; Rom.8:37</a:t>
            </a:r>
            <a:r>
              <a:rPr lang="es-CO" sz="2800" dirty="0">
                <a:solidFill>
                  <a:srgbClr val="FF0000"/>
                </a:solidFill>
              </a:rPr>
              <a:t>). </a:t>
            </a:r>
          </a:p>
        </p:txBody>
      </p:sp>
      <p:pic>
        <p:nvPicPr>
          <p:cNvPr id="4098" name="Picture 2" descr="http://t1.gstatic.com/images?q=tbn:ANd9GcRUwxK-tns1chy1Xw2DIfpzG992FUgl7x5j05pb7Eh4jyqGzq1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3645024"/>
            <a:ext cx="3600400" cy="28803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0033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402832" cy="6048672"/>
          </a:xfrm>
        </p:spPr>
        <p:txBody>
          <a:bodyPr>
            <a:normAutofit/>
          </a:bodyPr>
          <a:lstStyle/>
          <a:p>
            <a:pPr marL="0" indent="0" algn="ctr" fontAlgn="base">
              <a:buNone/>
            </a:pPr>
            <a:r>
              <a:rPr lang="es-CO" dirty="0"/>
              <a:t>En cuanto a la pasada manera de vivir, despojaos del viejo hombre, que está viciado conforme a los deseos engañosos, y renovaos en el espíritu de vuestra mente, y vestíos del nuevo hombre, creado según Dios en la justicia y santidad de la verdad </a:t>
            </a:r>
            <a:r>
              <a:rPr lang="es-CO" b="1" dirty="0">
                <a:solidFill>
                  <a:srgbClr val="FF0000"/>
                </a:solidFill>
              </a:rPr>
              <a:t>(Efesios 4:22-24</a:t>
            </a:r>
            <a:r>
              <a:rPr lang="es-CO" b="1" dirty="0" smtClean="0">
                <a:solidFill>
                  <a:srgbClr val="FF0000"/>
                </a:solidFill>
              </a:rPr>
              <a:t>).</a:t>
            </a:r>
            <a:endParaRPr lang="es-CO" b="1" dirty="0">
              <a:solidFill>
                <a:srgbClr val="FF0000"/>
              </a:solidFill>
            </a:endParaRPr>
          </a:p>
        </p:txBody>
      </p:sp>
      <p:sp>
        <p:nvSpPr>
          <p:cNvPr id="4" name="AutoShape 2" descr="data:image/jpeg;base64,/9j/4AAQSkZJRgABAQAAAQABAAD/2wCEAAkGBhISEBUUEhQUFA8UFRQQFBQUFA8UDw8UFBAVFBUQFBQXHCYeFxkjGRQUHy8gIycpLCwsFR4xNTAqNSYrLCkBCQoKDgwOGg8PFykcFRwpKSkpKSkpKSkpKSkpKSkpKSkpKSkpKSkpKSkpKSkpKSkpKSkpKSkpKSksKSksLCkpKf/AABEIALYBFQMBIgACEQEDEQH/xAAcAAABBQEBAQAAAAAAAAAAAAAFAAEDBAYCBwj/xAA8EAABAwIEBAMGBQQBAwUAAAABAAIDBBEFEiExBkFRYSJxgQcTMpGhsRRCUsHRI4KS8OGissIzQ2Jjcv/EABkBAAMBAQEAAAAAAAAAAAAAAAABAgMEBf/EACIRAQEAAgICAgIDAAAAAAAAAAABAhEDIRIxE0EEIhRRYf/aAAwDAQACEQMRAD8A9xSTJIB7pLguTZkBImUfvExkQEt011A6ZcGoCC2s5ki9UzUKJ9SjVG18TJe+CFmpSFSl2NinvUxmQ7365dUI7NfdVBRmuQirrQxpc42aNSvOsY9p3jIisGAkXdfW3Qc1Fy0qY7eutrbqQVCyHDfGcctIJiLva4Rloy5nG9rgchvv0RuvxJoynVpIvq022vYkaKfkV4UXbMug9C6eqzC6tNlWkqLNLeZNnUHvFE+dMlv3iXvUNdVLj8YjYFfeLrOhrKlTMmTC5mSzKuJE+dATZk4coMye6AmzJwVDddAoCZJcArpAOkkkgOVySnJUUj0Az5FXfOuZpVSllVSItWH1SidXKhLOqsky1xx2zuQoa9RmtQkzphMr+NHmMfilC6qVH3yhkqFPgryXjVrtlUUIMymhlTuBTIYbOuXzKm2ZcunWWWLWUD9oGJ+7pSNfGcuh12J/ZeJPqLOva/IA3t/yvUfadiIMLI7Xc45vKy8sdESVhY6MJuDODcQOijkjaTaQNueYLXZgeei1FFxs6RgY5w8v6evmHM08wQsRBh7g4Aix38lcio5GuOW/7WWNmO3T4563p7RwhjAfHlvq3fvfmtQyoXl/s/keCbjw5bHsb6AH0K3rJ1thOnNn7FTUKrNVKq6pVOoqVTNNNWKJtahs1RquWzLSYptHoatXoqlZ2GoV2KrVeKPIeZOpWyoRFUK5HMosabX8y7BVVsqkZIpNYBXYUAkXYegJgV2FE1ylCQPdJJJMInuVSaRTTPshs8qcibXM8qpSyJpp1TkmWsjG13I9VpHpPlUOZbYxnadxSBXAKe61Q6c5QPeunuUDioXo4cp43Ks1WYkrYNJ2uTOKcBSxtvyv6E/ZZVpjGK9oFIPdMcdPGGnrZ2izWH4OALhpdI0kWAJtbyW/4o4Kmq7OdI2CmjbnLpL+LUl3g36arEx8T07JXsjBDY3eCZpc18ulnF2ttbaDkuHn3b09L8fOYzteoeHJZnWAa22pzuDCfK6s4ngLad4bJNHG9/wMc4ZjpfV2wHK5WaquO3teMjRnBs1xIsNdyLA39VYrsYqGsMss8EgfbMxoa+Rot4Q1jgA1vW265px37dOX5Fvr03mDUToomuNrEkHKcze3iGh3RT8UvPOCOLnioY0ke5f4HRkgRguI8bbi24WxxGpDZXNAsNxzHp2XTxZa/WuPlx3fKCRqVBNMqUVRdPJIt9xz6riWRRNnUc8iq+8VSi4ikdUrkVSgbJVZhmV7RMWjp51fjnWegqFbZVKdw9UbFSpmVSA/i102sUqaJtQp2TLPRVivwVN0tDY1G9WWlDKeVEI3KdmlCSQSQFCochVQ9EagoXUBXizyD53qm+RWp2qk8LpxYUsybMoyUgVrEWpAnTNRWmwgAj3rgL28DdXi/Xooyzkna8cLQh7SoHBa2vkoohlcA5w1Njd47koaIqCQgMnLTzBI+Wuy5cvyMd626ZwZa3oIijuUaw/h+R+4yt6n9gjOE4FFH4g73mt2nSwHLbc91era8Mt/vZTeTrYnH2giwmKIbXO93a+tlOx8eU5bAbEtFiChVVXk7cihtXUWHhuA5+vawOixy5m2PCEe1LEZG0UzR4iMrXEagMfs63I8vVfPgfZe/wCKURngqGA5XOYWhxPhHgNr9l4KaYg2O+3VThdryx10gkcbqSCcA+IFwPIk2vyK5kgN05i2WrP00fDFHE/MDIWEN8NwLE6WG46c1tvZVj7oquSGe+Z7crQSCNHX8ttdF5bE4jZaz2b4WZq0OJsIQHnq7kG/ZZ2au2m9zT32Thumk1yBpPNun0vZAMW4RkZrHd7O3xD05otSuLQLIlTYidnbdU5lKi42PMKqEg2IIPQixCoOJXrmJYNDUDUDNtmG/keqzzPZ7e+Z9v02F/Up9/Ryz7YVjirETlpW8BTXPwgX0Jdv3Q+owN8TyxzTmHTUW5EWR5UaiCF6sNeoTHlT50bPxTGRMJlAZVGZE5WVgnDMiFPOgcD0Qp5Fptm0dJMjFM5Z2jejlI5TViDUlyEyQU6liFztRaoQ2dqcKhczFQkCKVAQ6Zi6Maxyio5MF05chaXJn4p4JMutteR6a7hNJVk89d7/ALqN52HZczizHHo0n6Li5ct213ceOowkmMyOLiXG7ib/AD0UDKxw2cQ6566jzvotBw7g0ck0cJ/9y+Y6XDWtLjbpyVXijhSSkcTbPDchsg2PY9CvPn7dvV3MLMUkfG72U72AyNqNMrmuGQ6/maR0uNFp+FuLXVrMkpBlYMwOgLx+YEDnz0XlckhJzdNHDt1CnoKl8MgdGSHNPvGEbA879iFc6TljMntLZPF6qDFzZoPLML+oQDh7imoe0vkZG5pOjchGW2mhHLzXWOcTyPYQIgG6a5TYeZS25/GyjEA+IH82vmLBv8rzTEOHY4qyVobaMBr2ZtTZwOgPOxuFarPaNJEdfdEgWsA4H6FDXcZPrHWcxrCwbtv4tdb3VyWQ8dXJSqsAbISbhvS25PUqhFwy4fGfQIucQsbOaQfSx7rqqrAwDMTryCcyyjXLjwvajS8NMdoSb9lu/Zhg+V9QcvwlkZPe5db7LMYVUkvDrWaCLX/MvbMDw6NsAMeUPf8A1H23c4i1z6WCq21hnMZ25AsnBVoUm5cbAa2GrihuJV+UD3TBzDs/xn/82OhU717Z+/QnRvAIuee3UnmeyJunA1NgOpIAXmtZ7Ro4ZXMc114wQWuyPLnjTIHC1u5N1g8Z45qaubNncxjfhawuDGfXU91fya9K+C5e+nvz8XhG72/MFROxyD9bV891OKyEi8jnHrcp4cTd+px7k/sl8mSv4+M+3sPEeEF15osroyLkN3Ft3C26yUj7K9wVxE8Rlma4bldY627j5K/xlRRhkc0YDfeXzAbXte9vmtddbYb1fFnRMlnVMSLtrkoiiUL0TpkGgci1G5aIHaNHKRAaQo5SuS2BJpTJmnRJB6Q1AQypCKTBC6tOEHTqlOVYqHKlMt8WVV3pgukgE7SkdhilfGMpHUEJl0ToVx5OuB/DFG2OfM0eO1rnU77dtlt62OMx2lAMRDs4OotZZrAafLd53Js3yHNEcWqdo+Vg53Tr+4+S55fGNst5V50zhGOauc1pMdOXOsN35S3MGi/7rY8HYDTMY4sYD8URLvE4jQkEqhUMyPa9vLX5FHqGaKmpXSOdZgDpXuP3t6BRnL00mVs0v1NPDGwusA1uvIBeT8Z8WzyZ44ne5gsWkMsHvHd24Hkp6/jKSqe4/DACcjdjbv3QKoAOYu159hzWeO7Wl1jO/bFCiNydT56ozg7g21t+ajdJmcdLD9k8ceQ3/KV13uMePLWQ1Lb1VOXfX6/72XBzOHhNnD5FNI2Rx1GUAKZNOrLOa9CFE7LryGvZFsH40mhk0N2u0I016LMSTWFgbjn/AAnw9pdJfkOanKJ8p49vcMI4sjkGVxyv22JH1CMZL62B6WsV5LBVNNsriDYFtstz1GvMEI/hHFj4yASXDazrD7LCZXfaMuOe8TY97Ly9sjonEzSOLxndZrQX5nWI5kXGvVebV2HPgldE4ZSw5SNbkr6DwvHI5m3BF+Y6ILx5gcc8LTlBka7Rw0NspuCeY0C2ln0icl3rJ43SUUkxbHEwueTsBqb9enqtZifAbqKBkkj2uc85S1t7MNr2vz2Wm9nsYZGfDZweWO01cDYtufVH+J6JssJjdoCQb6XbY7p31T+TeU/p59whbNKLa+E37a6K9jtaXOazkwW7XsiFBgbabMAS4usSTYbXsLILVtu9x6kn6rom5hI5s7LyWxRvqp4VyI1KxqcZZLMKJ0j0OhCIUwWjMbo3I/SlZ+jaj9EVFXBRmySUY0Tp6CKZDapqJyhDqgJkC1LFRkCI1KGzOWkqLERTqIyJe9TtEicyAJGXRVXvuoTMuXJ0T0uwVzg4AOtbS1hyCnrZTYlxJcbElCGf+pcdR9Vaxx2WLyAv8wub7dEIi7R6/dYb2g43IwshJIgLQ4jk4h3M87aaLaYZNmYfNZn2k4SZKXO0XdEc3fKdHfsVrMfKdpuXjWUw6sDwANtrdFaqX6ZOvid5ch80G4aqNSD+UX72ReRwNz1R46qLluKzaXw35km3kNFIwDLJoCM1m+Q0P1CsuaCWgbaD5alR00d2Hu77uKopUcMLAAcxaTfQ+ihnD+TgR3KkqRctbzbof8VXj1ueVgjS/krlkQ3cfTkrMUttBy1TPhFteo/lctbrfsjSbnVgy3u0G2okYf0k729QiEWIktuR4ho4d+o7HdBom6NP9qnp5C0+ehU3A5yUcpMae17QxxGo0v3+y3lLO5zNXEg8uQOXVeRVrg03zZTuDyXqHBLZHUkbpfjdc+bb+E/JROP9trvJ1oV4ed/XlYejT8hv9VZxapIGVx1HPqOSF/iPcVrHH4JRk8iOSv8AFsGaIPHLQ9wf+UZQYXpTr33Z8vkUEdEjcMHvGNtvlHroqlRREbjbfst5dxjl1QoxpgxWzEmMauRnXEYV6mVVrVcp1SRukRyiCA0aO0JUGLs2STMOidWHMgQ+qCJSIXWFKgGqyg1VJZFK19lkOLJntgdIx5YWEG4v4tbZbjmlctNMcPK6X5JCOSaKW5svP28V1DiMzyQOtrlTx8bTRvuGsI7g3+YU/Jftplwa9V6MzD3EXCrz0rhuCqXD3tJhlGWa0Ul7A6+7dc6WPL1Wome09+am3aZj4g1GwNeC8EaXGhI8yreMQZ4yBvYqy2ayo4i8m1r3vsDuDvdZ6VsE4SnN5GHcWNvWxRXGKTPBI0fmY8epYQqeH0YjqXlpuHN1873KOWCvFOTwDBDYuPbL/KMRzqliUQiqZmDYSvHpnOimw12Z4HdVUC7GWHpdPBoAOrgfspnjQ+SiqG5QCOxUmrNA97MfUf45f3XEMXh7Fo+gsnkHjPcH1/2ymphdpHQFOJqCfQRjqAT/AIhKBup8ipcRZZ7R0Y37D+FzDz8j9Uw5gb4PI3XT26/Vc0mxHVNUzZQD2QW1bEKJ0mRoO7st+nS69pwtoYxrBs1ob8hZeLYZX5nsFwM0kbTfckvAsPmvbqOOyFbAuMpbCK2/vL/ILRseJKch4+JuvYW+6z/EUYkewH8kma3Xw7fVHqOZjY88hs0cubjyFv2UWdtMfSvR0r4g0PHIWPpt5o3JBHNHqQJAN+TgOv8AKHYxNmDcvxfF5C33Q2KsfqNbbefZaY36RlO0E8NjooHMVt6hctEWIAxWqdqhCswISK0YR2jYgdK1HaNymmJs2STNKSYdSBDqtiJOVCr2SyPFkscq2xgF17Fwbp1JXmvGePOleYcpjZGbFptmcf1Fel8UUfvIHtAu7KcovbxDUa8tV5LXwmTxySH34OSRrxZ9hoCOvdY5Xt3cMln+hDW800o0VyChc42YCSeVvrdaSkwQBgaQCeZIGpTnZ5/qxTW6rY8PcYuiaGSXcwaD9TR07hXBwzCQfBY8iCdO9lHQcCOdq+QDXZrbnfvsjtluX21NBjEVQ28TwSN2nRw9FDXmQ3sbaEA7+q6wfg+CB4eMznjYuIs3uAERlZZ21x9fml7Z3r0qYLSFrG5visL/ACRRzdFzTXO/JTvZoqk0mvEeP6X3VfL0fllH9w1+oKg4dhu4O5G9vRaH2vUwvE8DxFj2X7Nc02/6iqGC02VjB+lo+ZFyqvpAk+LQqCpZ/THb9letoq9QOSk6F8wfRWaNurh2KiLN+xVymZaXsW5vomlSxB15Selh8guG7FcvN3E9yuyNEy2VGNULxqS0bfki9K3xBDMQizU/cE/coNR4QgL66nHL3rXH+05v2X0FGdF4j7O6YOxCK/5Q949GED7r2xuydMGxKpbHI5zuVj9LLukhc+zpTqXA5Ts0fpA+6pYtRumqo23tGLPd/wDLKdGoodXdm/UqVy9C0cOd5HSwRPDcHs4nS1rG7b3B5KlhEozl3I2RioxUNFm77XTx6LLsOn4TJJyvbbuDdBq7BDEf6ssbGC3iJ+lt1pq3H44muJ3a0kAczyB7krwfiLGpaiZ7pSScx8PJuuwRllrqNOHjufv09PxXBfcsbI14kjdzGltNDvqqtK668+wXiOoBZA+aQU+ZoLQA4gX2AcvRn4e6J2urD8LtbOCMcj5OLxFKQo1RFA6RGqNU57BdqSZh0SQWnblTqWK65QTNRTjO1zFnq3DmPJLmtJ2uQ249bLXVdOhU1P2U6aTLTC0/BgZIHNlfoQbWGtjsjQodUX/Dp/w6cxFzt9hrKVWIqXporzKZWoqVPSNqscZXTqdEmUyl/DI8YWwcQf76qVjUQNJdV44bOISsVHmvtLoQ+KAc/fOH9pYS77BCKSHR3yHyW043o7xxnmJLf5Mdf7LO0dHof95KbCV4G3Cjmj1RSko9CuaikRIGf93v3/m6liNgDzDS3+FZdT6qpUjK13r9imQXG65UrlFCFI8ppTU2/oqFQ3+g/s53/cVfpuarmO8Unm5I132XU4NY5x3bEbf3OF/svVpF5v7L6c/iXn/6/wDyC9TNPcIq/oBjlAndfQlvh6XHJWGNIbY780qnC7ybclfp6RwbYkkcrokGz0T7BSySpMh0TmFGlAeKsLmOFzci/e+680qYLPN97lewS0axOO4AC82LWakkuOVhHcqbNtuLPXTGtJa4OG7SCPML0qj4tjMENOHOnndYucB4Ytbm552usNDQNdnL3gMboA0OLpTyDf5Rrhzh+Qzh7Q5rWkeJwsXC3wgc0sZ3225bPF6HQs0RykYh1FFYBGKZi2cFq4zZJdNGiZPSXZXDmqSyYhPRKU0SHTQI2+NVpKZLQAXQpCFFX0RUYoyjQU2RK3FEpmURVhlOjQRxxKX3SmbGusqegqmL/fRU3Q+JFCxV3w6pHKyvEtBniI/S4P8AlcfugFPh9gtxX0lw4IZDhZ6KdHsCpcPXFZQrURYbZRVOGEjZPRPPqqnsUFxuOzD3W9rcDdfZZ7HMAeW2tzS0GKhfbRPIUXHDrx+VdDhx55I0OgylfZXaekuHab3RnD+FX9NPJaDDeFCL6I0LpS9neHZZHG35R916PHS6IXw/gZiJNuVlpY4k5BtQbRDXT15rmSjRQRpnRJ6Gwd1NZO2EIjJAoTCUj2pywBCanAhKXEgEAbHmtA6ErqkgsSjQ8mThwZjdmtAGo0GhRKnpbIvPh+txsUoqNPQuVrilhROFqjigVlrE0nCS6CSYOkkkgEmskkgFlTZAkkgHypWSSQCslZOkgGsmypJIDh0QXApwnSQDiAJ/chJJAcPo2nkqk+EsPIJJICo7AY+gspIsBjHIJJIC6zC2DYBStpGjkkkgJGxBdAJJIB7JWSSQDZU2RJJALIEhEmSQHWRLImSQHQCdJJAJJJJA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5124" name="Picture 4" descr="http://3.bp.blogspot.com/-g6H-19E_0Zc/T7Ss3kyK8HI/AAAAAAAABdQ/m32rIbmqz8Q/s1600/vestidura+de+justic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61855" y="332656"/>
            <a:ext cx="3902631" cy="338437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061854" y="4005064"/>
            <a:ext cx="4082146" cy="2677656"/>
          </a:xfrm>
          <a:prstGeom prst="rect">
            <a:avLst/>
          </a:prstGeom>
        </p:spPr>
        <p:txBody>
          <a:bodyPr wrap="square">
            <a:spAutoFit/>
          </a:bodyPr>
          <a:lstStyle/>
          <a:p>
            <a:pPr algn="ctr"/>
            <a:r>
              <a:rPr lang="es-CO" sz="2400" b="1" i="1" dirty="0">
                <a:solidFill>
                  <a:srgbClr val="FF0000"/>
                </a:solidFill>
              </a:rPr>
              <a:t>La lucha constante del hijo de Dios consiste en luchar </a:t>
            </a:r>
            <a:r>
              <a:rPr lang="es-CO" sz="2400" b="1" i="1" dirty="0" smtClean="0">
                <a:solidFill>
                  <a:srgbClr val="FF0000"/>
                </a:solidFill>
              </a:rPr>
              <a:t>todos los días, bajo el poder del Espíritu Santo contra </a:t>
            </a:r>
            <a:r>
              <a:rPr lang="es-CO" sz="2400" b="1" i="1" dirty="0">
                <a:solidFill>
                  <a:srgbClr val="FF0000"/>
                </a:solidFill>
              </a:rPr>
              <a:t>la naturaleza del pecado, hereda y </a:t>
            </a:r>
            <a:r>
              <a:rPr lang="es-CO" sz="2400" b="1" i="1" dirty="0" smtClean="0">
                <a:solidFill>
                  <a:srgbClr val="FF0000"/>
                </a:solidFill>
              </a:rPr>
              <a:t>cultivada, de lo contrario será vencido por ella.</a:t>
            </a:r>
            <a:endParaRPr lang="es-CO" sz="2400" b="1" i="1" dirty="0">
              <a:solidFill>
                <a:srgbClr val="FF0000"/>
              </a:solidFill>
            </a:endParaRPr>
          </a:p>
        </p:txBody>
      </p:sp>
    </p:spTree>
    <p:extLst>
      <p:ext uri="{BB962C8B-B14F-4D97-AF65-F5344CB8AC3E}">
        <p14:creationId xmlns:p14="http://schemas.microsoft.com/office/powerpoint/2010/main" val="4181478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124"/>
                                        </p:tgtEl>
                                        <p:attrNameLst>
                                          <p:attrName>style.visibility</p:attrName>
                                        </p:attrNameLst>
                                      </p:cBhvr>
                                      <p:to>
                                        <p:strVal val="visible"/>
                                      </p:to>
                                    </p:set>
                                    <p:animEffect transition="in" filter="randombar(horizontal)">
                                      <p:cBhvr>
                                        <p:cTn id="7" dur="500"/>
                                        <p:tgtEl>
                                          <p:spTgt spid="512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laicos.org/justiciadecrist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84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1615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4968552" cy="6264696"/>
          </a:xfrm>
        </p:spPr>
        <p:txBody>
          <a:bodyPr>
            <a:normAutofit fontScale="92500" lnSpcReduction="10000"/>
          </a:bodyPr>
          <a:lstStyle/>
          <a:p>
            <a:pPr marL="0" indent="0" algn="ctr" fontAlgn="base">
              <a:buNone/>
            </a:pPr>
            <a:r>
              <a:rPr lang="es-CO" dirty="0" smtClean="0"/>
              <a:t>Quiero recalcar aquí que en </a:t>
            </a:r>
            <a:r>
              <a:rPr lang="es-CO" dirty="0" smtClean="0">
                <a:solidFill>
                  <a:srgbClr val="FF0000"/>
                </a:solidFill>
              </a:rPr>
              <a:t>2 </a:t>
            </a:r>
            <a:r>
              <a:rPr lang="es-CO" dirty="0">
                <a:solidFill>
                  <a:srgbClr val="FF0000"/>
                </a:solidFill>
              </a:rPr>
              <a:t>Corintios 7:1 </a:t>
            </a:r>
            <a:r>
              <a:rPr lang="es-CO" dirty="0" smtClean="0"/>
              <a:t> </a:t>
            </a:r>
            <a:r>
              <a:rPr lang="es-CO" dirty="0"/>
              <a:t>ni </a:t>
            </a:r>
            <a:r>
              <a:rPr lang="es-CO" dirty="0" smtClean="0"/>
              <a:t>en ningún otro testo </a:t>
            </a:r>
            <a:r>
              <a:rPr lang="es-CO" dirty="0"/>
              <a:t>habla del </a:t>
            </a:r>
            <a:r>
              <a:rPr lang="es-CO" dirty="0" smtClean="0"/>
              <a:t>cigarro, </a:t>
            </a:r>
            <a:r>
              <a:rPr lang="es-CO" dirty="0"/>
              <a:t>pero si habla de la destrucción del templo de Dios, el cual somos nosotros mismos y todos sabemos que el cigarro nos destruye. </a:t>
            </a:r>
            <a:endParaRPr lang="es-CO" dirty="0" smtClean="0"/>
          </a:p>
          <a:p>
            <a:pPr marL="0" indent="0" algn="ctr" fontAlgn="base">
              <a:buNone/>
            </a:pPr>
            <a:r>
              <a:rPr lang="es-CO" dirty="0" smtClean="0"/>
              <a:t>Pero si </a:t>
            </a:r>
            <a:r>
              <a:rPr lang="es-CO" dirty="0"/>
              <a:t>habla de la contaminación y obviamente el cigarro o nicotina contamina todo nuestro ser; cuerpo, el aire, los pulmones, la ropa, etc</a:t>
            </a:r>
            <a:r>
              <a:rPr lang="es-CO" dirty="0" smtClean="0"/>
              <a:t>….</a:t>
            </a:r>
          </a:p>
        </p:txBody>
      </p:sp>
      <p:pic>
        <p:nvPicPr>
          <p:cNvPr id="1026" name="Picture 2" descr="http://t1.gstatic.com/images?q=tbn:ANd9GcTJMA9elLNbOcm4i-lUQXbIpTMc7YeRHHBe7N1x09-z3o0llJbVk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1700808"/>
            <a:ext cx="3384376" cy="3960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4403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heel(1)">
                                      <p:cBhvr>
                                        <p:cTn id="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63791" y="4775091"/>
            <a:ext cx="8663185" cy="2160240"/>
          </a:xfrm>
        </p:spPr>
        <p:txBody>
          <a:bodyPr>
            <a:noAutofit/>
          </a:bodyPr>
          <a:lstStyle/>
          <a:p>
            <a:pPr marL="0" indent="0" algn="ctr" fontAlgn="base">
              <a:buNone/>
            </a:pPr>
            <a:r>
              <a:rPr lang="es-CO" sz="2800" dirty="0" smtClean="0"/>
              <a:t>Bien</a:t>
            </a:r>
            <a:r>
              <a:rPr lang="es-CO" sz="2800" dirty="0"/>
              <a:t>, creo firmemente que debería analizar más a fondo su estado actual al respeto y ver si decide obedecer lo que Dios anhela de nosotros o seguir en el camino equivocado.</a:t>
            </a:r>
          </a:p>
        </p:txBody>
      </p:sp>
      <p:sp>
        <p:nvSpPr>
          <p:cNvPr id="4" name="3 Rectángulo"/>
          <p:cNvSpPr/>
          <p:nvPr/>
        </p:nvSpPr>
        <p:spPr>
          <a:xfrm>
            <a:off x="263791" y="404664"/>
            <a:ext cx="4956280" cy="3970318"/>
          </a:xfrm>
          <a:prstGeom prst="rect">
            <a:avLst/>
          </a:prstGeom>
        </p:spPr>
        <p:txBody>
          <a:bodyPr wrap="square">
            <a:spAutoFit/>
          </a:bodyPr>
          <a:lstStyle/>
          <a:p>
            <a:pPr fontAlgn="base"/>
            <a:r>
              <a:rPr lang="es-CO" sz="2800" dirty="0" smtClean="0"/>
              <a:t>También podemos leer en </a:t>
            </a:r>
            <a:r>
              <a:rPr lang="es-CO" sz="2800" dirty="0" smtClean="0">
                <a:solidFill>
                  <a:srgbClr val="FF0000"/>
                </a:solidFill>
              </a:rPr>
              <a:t>Efesios 5:25</a:t>
            </a:r>
            <a:r>
              <a:rPr lang="es-CO" sz="2800" dirty="0" smtClean="0"/>
              <a:t>, donde nos dice “</a:t>
            </a:r>
            <a:r>
              <a:rPr lang="es-CO" sz="2800" i="1" u="sng" dirty="0" smtClean="0"/>
              <a:t>maridos deben amar a sus mujeres como a sus mismos cuerpos</a:t>
            </a:r>
            <a:r>
              <a:rPr lang="es-CO" sz="2800" dirty="0" smtClean="0"/>
              <a:t>” pero ¿Demuestra que se ama a sí mismo el que se entrega a un hábito que lentamente arruina la salud y su vida, y al de su cónyuge?</a:t>
            </a:r>
            <a:endParaRPr lang="es-CO" sz="2800" dirty="0"/>
          </a:p>
        </p:txBody>
      </p:sp>
      <p:pic>
        <p:nvPicPr>
          <p:cNvPr id="2052" name="Picture 4" descr="http://www.noscuidamos.com/salud/galerias-imagen/10-motivos-por-los-que-si-dejar-de-fumar/02.-dormiras-mejor/@@images/03cb34b7-38d4-406a-a194-702f9232535f.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1" y="404664"/>
            <a:ext cx="3706905" cy="266429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220071" y="3174653"/>
            <a:ext cx="3901718" cy="1600438"/>
          </a:xfrm>
          <a:prstGeom prst="rect">
            <a:avLst/>
          </a:prstGeom>
        </p:spPr>
        <p:txBody>
          <a:bodyPr wrap="square">
            <a:spAutoFit/>
          </a:bodyPr>
          <a:lstStyle/>
          <a:p>
            <a:pPr algn="ctr" fontAlgn="base"/>
            <a:r>
              <a:rPr lang="es-CO" dirty="0" smtClean="0"/>
              <a:t> </a:t>
            </a:r>
            <a:r>
              <a:rPr lang="es-CO" sz="2000" b="1" dirty="0">
                <a:solidFill>
                  <a:srgbClr val="FF0000"/>
                </a:solidFill>
              </a:rPr>
              <a:t>Imagine las consecuencias, si usted es un bebedor o </a:t>
            </a:r>
            <a:r>
              <a:rPr lang="es-CO" sz="2000" b="1" dirty="0" smtClean="0">
                <a:solidFill>
                  <a:srgbClr val="FF0000"/>
                </a:solidFill>
              </a:rPr>
              <a:t>fumador, </a:t>
            </a:r>
            <a:r>
              <a:rPr lang="es-CO" sz="2000" b="1" dirty="0">
                <a:solidFill>
                  <a:srgbClr val="FF0000"/>
                </a:solidFill>
              </a:rPr>
              <a:t>¿Qué le trasmite a su esposa que </a:t>
            </a:r>
            <a:r>
              <a:rPr lang="es-CO" sz="2000" b="1" dirty="0" smtClean="0">
                <a:solidFill>
                  <a:srgbClr val="FF0000"/>
                </a:solidFill>
              </a:rPr>
              <a:t>dice amar, </a:t>
            </a:r>
            <a:r>
              <a:rPr lang="es-CO" sz="2000" b="1" dirty="0">
                <a:solidFill>
                  <a:srgbClr val="FF0000"/>
                </a:solidFill>
              </a:rPr>
              <a:t>o a sus hijos?</a:t>
            </a:r>
          </a:p>
          <a:p>
            <a:endParaRPr lang="es-CO" dirty="0"/>
          </a:p>
        </p:txBody>
      </p:sp>
    </p:spTree>
    <p:extLst>
      <p:ext uri="{BB962C8B-B14F-4D97-AF65-F5344CB8AC3E}">
        <p14:creationId xmlns:p14="http://schemas.microsoft.com/office/powerpoint/2010/main" val="4074317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fade">
                                      <p:cBhvr>
                                        <p:cTn id="25" dur="1000"/>
                                        <p:tgtEl>
                                          <p:spTgt spid="3">
                                            <p:txEl>
                                              <p:pRg st="0" end="0"/>
                                            </p:txEl>
                                          </p:spTgt>
                                        </p:tgtEl>
                                      </p:cBhvr>
                                    </p:animEffect>
                                    <p:anim calcmode="lin" valueType="num">
                                      <p:cBhvr>
                                        <p:cTn id="2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88640"/>
            <a:ext cx="8640960" cy="6669360"/>
          </a:xfrm>
        </p:spPr>
        <p:txBody>
          <a:bodyPr>
            <a:normAutofit lnSpcReduction="10000"/>
          </a:bodyPr>
          <a:lstStyle/>
          <a:p>
            <a:pPr marL="0" indent="0" algn="ctr" fontAlgn="base">
              <a:buNone/>
            </a:pPr>
            <a:r>
              <a:rPr lang="es-CO" b="1" dirty="0" smtClean="0">
                <a:solidFill>
                  <a:srgbClr val="FF0000"/>
                </a:solidFill>
              </a:rPr>
              <a:t>Otros textos Bíblicos cerca de la embriaguez y la glotonería, los cuales le recomiendo leer: </a:t>
            </a:r>
            <a:br>
              <a:rPr lang="es-CO" b="1" dirty="0" smtClean="0">
                <a:solidFill>
                  <a:srgbClr val="FF0000"/>
                </a:solidFill>
              </a:rPr>
            </a:br>
            <a:endParaRPr lang="es-CO" b="1" dirty="0" smtClean="0">
              <a:solidFill>
                <a:srgbClr val="FF0000"/>
              </a:solidFill>
            </a:endParaRPr>
          </a:p>
          <a:p>
            <a:pPr marL="0" indent="0" fontAlgn="base">
              <a:buNone/>
            </a:pPr>
            <a:r>
              <a:rPr lang="es-CO" sz="2400" dirty="0" smtClean="0"/>
              <a:t>Andemos como de día, </a:t>
            </a:r>
            <a:r>
              <a:rPr lang="es-CO" sz="2400" dirty="0" smtClean="0">
                <a:solidFill>
                  <a:srgbClr val="FF0000"/>
                </a:solidFill>
              </a:rPr>
              <a:t>(Romanos 13: 13)</a:t>
            </a:r>
            <a:r>
              <a:rPr lang="es-CO" sz="2400" dirty="0" smtClean="0"/>
              <a:t>.</a:t>
            </a:r>
          </a:p>
          <a:p>
            <a:pPr marL="0" indent="0" fontAlgn="base">
              <a:buNone/>
            </a:pPr>
            <a:r>
              <a:rPr lang="es-CO" sz="2400" dirty="0" smtClean="0"/>
              <a:t>¿Para quién será el ay? (</a:t>
            </a:r>
            <a:r>
              <a:rPr lang="es-CO" sz="2400" dirty="0" smtClean="0">
                <a:solidFill>
                  <a:srgbClr val="FF0000"/>
                </a:solidFill>
              </a:rPr>
              <a:t>Proverbios 23: 29-30)</a:t>
            </a:r>
            <a:r>
              <a:rPr lang="es-CO" sz="2400" dirty="0" smtClean="0"/>
              <a:t>.</a:t>
            </a:r>
          </a:p>
          <a:p>
            <a:pPr marL="0" indent="0" fontAlgn="base">
              <a:buNone/>
            </a:pPr>
            <a:r>
              <a:rPr lang="es-CO" sz="2400" dirty="0" smtClean="0"/>
              <a:t>No mires al vino cuando rojea, </a:t>
            </a:r>
            <a:r>
              <a:rPr lang="es-CO" sz="2400" dirty="0" smtClean="0">
                <a:solidFill>
                  <a:srgbClr val="FF0000"/>
                </a:solidFill>
              </a:rPr>
              <a:t>(Proverbios 23: 31-33).</a:t>
            </a:r>
          </a:p>
          <a:p>
            <a:pPr marL="0" indent="0" fontAlgn="base">
              <a:buNone/>
            </a:pPr>
            <a:r>
              <a:rPr lang="es-CO" sz="2400" dirty="0" smtClean="0"/>
              <a:t>El que guarda la ley es hijo prudente: </a:t>
            </a:r>
            <a:r>
              <a:rPr lang="es-CO" sz="2400" b="1" dirty="0" smtClean="0">
                <a:solidFill>
                  <a:srgbClr val="FF0000"/>
                </a:solidFill>
              </a:rPr>
              <a:t>(Proverbios 28: 7)</a:t>
            </a:r>
            <a:r>
              <a:rPr lang="es-CO" sz="2400" dirty="0" smtClean="0"/>
              <a:t>.</a:t>
            </a:r>
          </a:p>
          <a:p>
            <a:pPr marL="0" indent="0" fontAlgn="base">
              <a:buNone/>
            </a:pPr>
            <a:r>
              <a:rPr lang="es-CO" sz="2400" dirty="0" smtClean="0"/>
              <a:t>Mas también éstos erraron con el vino; </a:t>
            </a:r>
            <a:r>
              <a:rPr lang="es-CO" sz="2400" dirty="0" smtClean="0">
                <a:solidFill>
                  <a:srgbClr val="FF0000"/>
                </a:solidFill>
              </a:rPr>
              <a:t>(Isaías 28: 7).</a:t>
            </a:r>
          </a:p>
          <a:p>
            <a:pPr marL="0" indent="0" fontAlgn="base">
              <a:buNone/>
            </a:pPr>
            <a:r>
              <a:rPr lang="es-CO" sz="2400" dirty="0" smtClean="0"/>
              <a:t>¡Ay de los que se levantan de mañana para seguir la embriaguez; </a:t>
            </a:r>
            <a:r>
              <a:rPr lang="es-CO" sz="2400" dirty="0" smtClean="0">
                <a:solidFill>
                  <a:srgbClr val="FF0000"/>
                </a:solidFill>
              </a:rPr>
              <a:t>(Isaías 5: 11, 12, 22).</a:t>
            </a:r>
          </a:p>
          <a:p>
            <a:pPr marL="0" indent="0" fontAlgn="base">
              <a:buNone/>
            </a:pPr>
            <a:r>
              <a:rPr lang="es-CO" sz="2400" dirty="0" smtClean="0"/>
              <a:t>Porque como espinas entretejidas, </a:t>
            </a:r>
            <a:r>
              <a:rPr lang="es-CO" sz="2400" dirty="0" smtClean="0">
                <a:solidFill>
                  <a:srgbClr val="FF0000"/>
                </a:solidFill>
              </a:rPr>
              <a:t>(Nahum 1: 10).</a:t>
            </a:r>
          </a:p>
          <a:p>
            <a:pPr marL="0" indent="0" fontAlgn="base">
              <a:buNone/>
            </a:pPr>
            <a:r>
              <a:rPr lang="es-CO" sz="2400" dirty="0" smtClean="0"/>
              <a:t>Y manifiestas son las obras de la carne, </a:t>
            </a:r>
            <a:r>
              <a:rPr lang="es-CO" sz="2400" dirty="0" smtClean="0">
                <a:solidFill>
                  <a:srgbClr val="FF0000"/>
                </a:solidFill>
              </a:rPr>
              <a:t>(Gálatas 5: 19-21).</a:t>
            </a:r>
          </a:p>
          <a:p>
            <a:pPr marL="0" indent="0" fontAlgn="base">
              <a:buNone/>
            </a:pPr>
            <a:r>
              <a:rPr lang="es-CO" sz="2400" dirty="0" smtClean="0"/>
              <a:t>¿No sabéis que los injustos no poseerán el reino de Dios? </a:t>
            </a:r>
            <a:r>
              <a:rPr lang="es-CO" sz="2400" dirty="0" smtClean="0">
                <a:solidFill>
                  <a:srgbClr val="FF0000"/>
                </a:solidFill>
              </a:rPr>
              <a:t>(1ra Corintios 6: 9-10).</a:t>
            </a:r>
          </a:p>
          <a:p>
            <a:pPr marL="0" indent="0" fontAlgn="base">
              <a:buNone/>
            </a:pPr>
            <a:r>
              <a:rPr lang="es-CO" sz="2400" dirty="0"/>
              <a:t>Y mirad por vosotros, </a:t>
            </a:r>
            <a:r>
              <a:rPr lang="es-CO" sz="2400" dirty="0">
                <a:solidFill>
                  <a:srgbClr val="FF0000"/>
                </a:solidFill>
              </a:rPr>
              <a:t>(Lucas 21: 34-36).</a:t>
            </a:r>
          </a:p>
          <a:p>
            <a:endParaRPr lang="es-CO" sz="2400" dirty="0"/>
          </a:p>
          <a:p>
            <a:pPr marL="0" indent="0" fontAlgn="base">
              <a:buNone/>
            </a:pPr>
            <a:endParaRPr lang="es-CO" sz="2400" dirty="0" smtClean="0">
              <a:solidFill>
                <a:srgbClr val="FF0000"/>
              </a:solidFill>
            </a:endParaRPr>
          </a:p>
          <a:p>
            <a:pPr marL="0" indent="0" fontAlgn="base">
              <a:buNone/>
            </a:pPr>
            <a:endParaRPr lang="es-CO" sz="2400" dirty="0" smtClean="0">
              <a:solidFill>
                <a:srgbClr val="FF0000"/>
              </a:solidFill>
            </a:endParaRPr>
          </a:p>
          <a:p>
            <a:pPr marL="0" indent="0" fontAlgn="base">
              <a:buNone/>
            </a:pPr>
            <a:endParaRPr lang="es-CO" sz="2400" dirty="0" smtClean="0">
              <a:solidFill>
                <a:srgbClr val="FF0000"/>
              </a:solidFill>
            </a:endParaRPr>
          </a:p>
          <a:p>
            <a:pPr marL="0" indent="0" fontAlgn="base">
              <a:buNone/>
            </a:pPr>
            <a:endParaRPr lang="es-CO" sz="2400" dirty="0" smtClean="0">
              <a:solidFill>
                <a:srgbClr val="FF0000"/>
              </a:solidFill>
            </a:endParaRPr>
          </a:p>
          <a:p>
            <a:pPr marL="0" indent="0" fontAlgn="base">
              <a:buNone/>
            </a:pPr>
            <a:endParaRPr lang="es-CO" sz="2400" dirty="0" smtClean="0">
              <a:solidFill>
                <a:srgbClr val="FF0000"/>
              </a:solidFill>
            </a:endParaRPr>
          </a:p>
          <a:p>
            <a:pPr marL="0" indent="0" fontAlgn="base">
              <a:buNone/>
            </a:pPr>
            <a:endParaRPr lang="es-CO" sz="2400" dirty="0">
              <a:solidFill>
                <a:srgbClr val="FF0000"/>
              </a:solidFill>
            </a:endParaRPr>
          </a:p>
        </p:txBody>
      </p:sp>
    </p:spTree>
    <p:extLst>
      <p:ext uri="{BB962C8B-B14F-4D97-AF65-F5344CB8AC3E}">
        <p14:creationId xmlns:p14="http://schemas.microsoft.com/office/powerpoint/2010/main" val="1506012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3" end="3"/>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p:cTn id="25"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4" end="4"/>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p:cTn id="31"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5" end="5"/>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p:cTn id="37"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39"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0" dur="1000"/>
                                        <p:tgtEl>
                                          <p:spTgt spid="3">
                                            <p:txEl>
                                              <p:pRg st="6" end="6"/>
                                            </p:txEl>
                                          </p:spTgt>
                                        </p:tgtEl>
                                      </p:cBhvr>
                                    </p:animEffect>
                                  </p:childTnLst>
                                </p:cTn>
                              </p:par>
                              <p:par>
                                <p:cTn id="41" presetID="31" presetClass="entr" presetSubtype="0" fill="hold" nodeType="with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p:cTn id="43"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4"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45"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46" dur="1000"/>
                                        <p:tgtEl>
                                          <p:spTgt spid="3">
                                            <p:txEl>
                                              <p:pRg st="7" end="7"/>
                                            </p:txEl>
                                          </p:spTgt>
                                        </p:tgtEl>
                                      </p:cBhvr>
                                    </p:animEffect>
                                  </p:childTnLst>
                                </p:cTn>
                              </p:par>
                              <p:par>
                                <p:cTn id="47" presetID="31" presetClass="entr" presetSubtype="0" fill="hold" nodeType="with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 calcmode="lin" valueType="num">
                                      <p:cBhvr>
                                        <p:cTn id="49"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50"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51"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52" dur="1000"/>
                                        <p:tgtEl>
                                          <p:spTgt spid="3">
                                            <p:txEl>
                                              <p:pRg st="8" end="8"/>
                                            </p:txEl>
                                          </p:spTgt>
                                        </p:tgtEl>
                                      </p:cBhvr>
                                    </p:animEffect>
                                  </p:childTnLst>
                                </p:cTn>
                              </p:par>
                              <p:par>
                                <p:cTn id="53" presetID="31" presetClass="entr" presetSubtype="0" fill="hold" nodeType="withEffect">
                                  <p:stCondLst>
                                    <p:cond delay="0"/>
                                  </p:stCondLst>
                                  <p:childTnLst>
                                    <p:set>
                                      <p:cBhvr>
                                        <p:cTn id="54" dur="1" fill="hold">
                                          <p:stCondLst>
                                            <p:cond delay="0"/>
                                          </p:stCondLst>
                                        </p:cTn>
                                        <p:tgtEl>
                                          <p:spTgt spid="3">
                                            <p:txEl>
                                              <p:pRg st="9" end="9"/>
                                            </p:txEl>
                                          </p:spTgt>
                                        </p:tgtEl>
                                        <p:attrNameLst>
                                          <p:attrName>style.visibility</p:attrName>
                                        </p:attrNameLst>
                                      </p:cBhvr>
                                      <p:to>
                                        <p:strVal val="visible"/>
                                      </p:to>
                                    </p:set>
                                    <p:anim calcmode="lin" valueType="num">
                                      <p:cBhvr>
                                        <p:cTn id="55" dur="1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9" end="9"/>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9" end="9"/>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9" end="9"/>
                                            </p:txEl>
                                          </p:spTgt>
                                        </p:tgtEl>
                                      </p:cBhvr>
                                    </p:animEffect>
                                  </p:childTnLst>
                                </p:cTn>
                              </p:par>
                              <p:par>
                                <p:cTn id="59" presetID="31" presetClass="entr" presetSubtype="0" fill="hold" nodeType="withEffect">
                                  <p:stCondLst>
                                    <p:cond delay="0"/>
                                  </p:stCondLst>
                                  <p:childTnLst>
                                    <p:set>
                                      <p:cBhvr>
                                        <p:cTn id="60" dur="1" fill="hold">
                                          <p:stCondLst>
                                            <p:cond delay="0"/>
                                          </p:stCondLst>
                                        </p:cTn>
                                        <p:tgtEl>
                                          <p:spTgt spid="3">
                                            <p:txEl>
                                              <p:pRg st="10" end="10"/>
                                            </p:txEl>
                                          </p:spTgt>
                                        </p:tgtEl>
                                        <p:attrNameLst>
                                          <p:attrName>style.visibility</p:attrName>
                                        </p:attrNameLst>
                                      </p:cBhvr>
                                      <p:to>
                                        <p:strVal val="visible"/>
                                      </p:to>
                                    </p:set>
                                    <p:anim calcmode="lin" valueType="num">
                                      <p:cBhvr>
                                        <p:cTn id="61" dur="10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62" dur="1000" fill="hold"/>
                                        <p:tgtEl>
                                          <p:spTgt spid="3">
                                            <p:txEl>
                                              <p:pRg st="10" end="10"/>
                                            </p:txEl>
                                          </p:spTgt>
                                        </p:tgtEl>
                                        <p:attrNameLst>
                                          <p:attrName>ppt_h</p:attrName>
                                        </p:attrNameLst>
                                      </p:cBhvr>
                                      <p:tavLst>
                                        <p:tav tm="0">
                                          <p:val>
                                            <p:fltVal val="0"/>
                                          </p:val>
                                        </p:tav>
                                        <p:tav tm="100000">
                                          <p:val>
                                            <p:strVal val="#ppt_h"/>
                                          </p:val>
                                        </p:tav>
                                      </p:tavLst>
                                    </p:anim>
                                    <p:anim calcmode="lin" valueType="num">
                                      <p:cBhvr>
                                        <p:cTn id="63" dur="1000" fill="hold"/>
                                        <p:tgtEl>
                                          <p:spTgt spid="3">
                                            <p:txEl>
                                              <p:pRg st="10" end="10"/>
                                            </p:txEl>
                                          </p:spTgt>
                                        </p:tgtEl>
                                        <p:attrNameLst>
                                          <p:attrName>style.rotation</p:attrName>
                                        </p:attrNameLst>
                                      </p:cBhvr>
                                      <p:tavLst>
                                        <p:tav tm="0">
                                          <p:val>
                                            <p:fltVal val="90"/>
                                          </p:val>
                                        </p:tav>
                                        <p:tav tm="100000">
                                          <p:val>
                                            <p:fltVal val="0"/>
                                          </p:val>
                                        </p:tav>
                                      </p:tavLst>
                                    </p:anim>
                                    <p:animEffect transition="in" filter="fade">
                                      <p:cBhvr>
                                        <p:cTn id="64" dur="1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07975" y="404664"/>
            <a:ext cx="4624065" cy="6264696"/>
          </a:xfrm>
        </p:spPr>
        <p:txBody>
          <a:bodyPr>
            <a:normAutofit fontScale="92500" lnSpcReduction="10000"/>
          </a:bodyPr>
          <a:lstStyle/>
          <a:p>
            <a:pPr marL="0" indent="0" algn="ctr" fontAlgn="base">
              <a:buNone/>
            </a:pPr>
            <a:r>
              <a:rPr lang="es-CO" dirty="0"/>
              <a:t>Y si aquel siervo malo dijere en su </a:t>
            </a:r>
            <a:r>
              <a:rPr lang="es-CO" dirty="0" smtClean="0"/>
              <a:t>corazón:  «Mi </a:t>
            </a:r>
            <a:r>
              <a:rPr lang="es-CO" dirty="0"/>
              <a:t>señor se tarda en </a:t>
            </a:r>
            <a:r>
              <a:rPr lang="es-CO" dirty="0" smtClean="0"/>
              <a:t>venir»  </a:t>
            </a:r>
            <a:r>
              <a:rPr lang="es-CO" dirty="0"/>
              <a:t>Y comenzare a herir a sus consiervos, y aun a comer y a beber con los borrachos; Vendrá el señor de aquel siervo en el día que no espera, y a la hora que no sabe, Y le cortará por medio, y pondrá su parte con los hipócritas: allí será el lloro y el crujir de </a:t>
            </a:r>
            <a:r>
              <a:rPr lang="es-CO" dirty="0" smtClean="0"/>
              <a:t>dientes</a:t>
            </a:r>
          </a:p>
          <a:p>
            <a:pPr marL="0" indent="0" algn="ctr" fontAlgn="base">
              <a:buNone/>
            </a:pPr>
            <a:r>
              <a:rPr lang="es-CO" dirty="0" smtClean="0">
                <a:solidFill>
                  <a:srgbClr val="FF0000"/>
                </a:solidFill>
              </a:rPr>
              <a:t> </a:t>
            </a:r>
            <a:r>
              <a:rPr lang="es-CO" dirty="0">
                <a:solidFill>
                  <a:srgbClr val="FF0000"/>
                </a:solidFill>
              </a:rPr>
              <a:t>(Mateo 24: 48-51</a:t>
            </a:r>
            <a:r>
              <a:rPr lang="es-CO" dirty="0" smtClean="0">
                <a:solidFill>
                  <a:srgbClr val="FF0000"/>
                </a:solidFill>
              </a:rPr>
              <a:t>).</a:t>
            </a:r>
            <a:endParaRPr lang="es-CO" dirty="0">
              <a:solidFill>
                <a:srgbClr val="FF0000"/>
              </a:solidFill>
            </a:endParaRPr>
          </a:p>
        </p:txBody>
      </p:sp>
      <p:sp>
        <p:nvSpPr>
          <p:cNvPr id="4" name="AutoShape 2" descr="data:image/jpeg;base64,/9j/4AAQSkZJRgABAQAAAQABAAD/2wCEAAkGBhQSERUUEhQWFBUWGBgYGBgXFxgVFRgYFxQVGRgYFxcXHCYeFxojGhcXHy8gJCcpLCwsFx4xNTAqNSYrLCkBCQoKDgwOGg8PGiwkHyQvLCwtKSwvLCwpKSwsLCwsLCosKSwpLCwsLCksLCwsKSwvLCwsLCwsLCwsLCwsLCwsLP/AABEIAOAA4QMBIgACEQEDEQH/xAAcAAABBQEBAQAAAAAAAAAAAAAFAAIDBAYHAQj/xAA/EAABAwIEAwYDBgYBBAIDAAABAAIRAyEEEjFBBVFhBhMicYGRMqGxFCNCwdHwBxVSYuHxcpKissIzgiRDc//EABoBAAIDAQEAAAAAAAAAAAAAAAMEAAECBQb/xAAvEQACAgEEAQMCBQMFAAAAAAAAAQIRAwQSITFBEyJRgfAFMmGx0XGRoRQjQsHh/9oADAMBAAIRAxEAPwDuKUpJhcoQdKUqvUxEJoxY5/JVZC1KUqqcaOvsmfzFvX1FlncQvJJocvCVdkHyvJTQUpUsg6UpTV5KqyD5SlMSzKWWPlKUzMlnU3EHyvC9M7xV8TWgaqnNLslWWTWC8FdDHYy3mmU8ZrGw+Z0/ND9ZGtoW79LvkJbjPNS08Z8h9bD99FpZUyODCPfr3vUOGJTmYvSd7fotqdlOLQQ7xLOqRxCkbWVplUW8y9UVNylC0UJJJJQh4VWxFSATyVhyH49/gd5H6LE3RANiOJXuU2jxGZugmIqSE3h1aXR1H5phxpAdxpu+aG53uDW8yY9uZTaHaDDMJDnnlBa4+twua8V48alVzibAkNHJoNgPqVG3iYdeZI5occFu2w/SO0YbH06nwOB6DX2N1OSuV4btC5oY6mbtOnQbeWy6XhMUHsa8aOaHDycJ/NYyRcCFmUpUcpwKC2QcF5KQKYSqsg5zl4HpkryVlyLokL0x9WBdVqmJjRVKmJve5SWbWxhxHlhoYXIuOrk+ShrGyqOxR2smhy5r1LbtsaWGhOdyVcmN9TPSdFaFMnRQ1sPBR8cpy58GGknR42oei9bV1vqZ9IAA+vum4d8PBP4RJ8yIb8yfZNe+SCBLZ8QEcj73j0TSyKH1MNWWGEnQH6rx1S8JtCv43jvD/wDHIEEAeIX5DUac+igqVbQXZjaDed7EkXGkeaYjPi7MVfBedXU9Gtp0+pQxjpDS28mOs7tjmFeNjB1R4zMuKCuHerQVDBlX2phAWepJJLRQyoUNxmhHmiNVDcVql87pI0jBvJgFQYTFimXPdo2DrG51OwuESLGta5rnNa4ZgASPQrP1WOdRrdWnyhsE+wkpzJL2uhWKuSTMnVpPMGWeM+HxD8RtIGi8dhajHBriyXaeO0TGsWuqpDzSGUOJY6bAn4Sb22EhSYwEua5oJAm4B5gj6lc//V5E0q+f/Dqekmg4GPw4Y95blzD4XZjzI0jQFdL7E8ZdUaaToPdhuUibtMQTJM6/IrllesauHFOmx735gbNJtB/Vbv8Ah1haorVC9hYG0qbDmsc0yLeW6WjqtRmrcvLvj/JU8MMadHQpSzJpKcmbFWhEpOCiqVg22/JVH4+TlBaD1cJ9jqgzzRXHn4CRg2W69VrdT6KnWr5uiirVA2dzzOp8lTdVc7yXH1WvauP+P5G8eHyT1au26rtuvWhSMbdcndKbsbSURrKUqvxbi9LDAZ8z3Gwa259eStcVxIw9F1R2os0f3GzZ9b+i5/8AbLtALjVvGUmSCRmzRqNfddzS6SluyIDbn0zomF4q1tFrq2WiSJLSZInQEazEKszjFKtPduuD5E9R0XP6zy6XVI53uREDQnK3qTPQLR9neGuANV4LJENbpIIu503PSY8k/mcYYnyB9NJ2FcKLuD93SCL2AsDPK/upHsE206/4TalIWJOv0UkW3XIeazdEFKp947Qfdu6z4mprnnppbYEjqnFl5Fzz6HUT7KQC/iHtomI5eibaIsPisnwtkkAvkwSdw2DDSLgHdXM3itcW+nLYqFlECSN9v8nROp1Z9Cnsea2BcaDWCciTUJwTwitNdKDtC0ux6SSSIYK+LfAssl2o4o/uXtZZxAEjWJOaPQfNaniJ8Kw/HZIs4NOb1i8xyugZE20GxxswuGr56gDnWFwCJaCObd42RPjlbJhnhpH3h7qZ0DnGTbowhU8DgWnFZWuOV34o8TCDoZ3PX8kP4hjzjHmnThjWWAJl74LoJOg1JAAA87LWO3JpdG8sYUr7QUwHBMtAubUDh4SQLaCLjeJsq2N4jjGuYKcZLZGwHNjQTIseZPP0XmBL8HReXAvLvAImAN3QdYFv9K9TbNOnVztoU3iXTEsj4ixsbggjkVeaDT3I1p5wacZP9SrTGKrNJL2sdTPjp0wGNyzEsiZdvJ1naAFsOw3FWitVomS+Kdr2YWAt1J/qMjmVkMDxik6q9grF7Hg+Km0F0AtOZ3lAmOvNSOolv2qmx4bWf4g4BwL6bhIY06yWy2PMIcYyadlZ5Y7W3yaLj38U3MxD6dBjHMpnLndJzOGuWCBlBt1haDgXaw4imfhFRoBdlDoh0xE72+nNcYZRaDD2vbG0FrvKHei0NDH1KBbWZTeRmZAFNzgWQ5roIENMQfklM8ZSg1F0wsccDV/xA47Up4MmkS0ueGOd+KCHEwdROWPVYDhHF3OqBzpeGiYmADOvnca85U3bXtM3FVG02kikwAkCINQ6u6gAgdL81DhOHd1SLw4PYSIgc+XmQLdLoOkxThiSyfmNVFzpdHU+E4rvqLHaEABwkmCAJAJ+IaX3RANtZCuzQaMM13eMcCZJswNJAlhubj81fq8aw9M+J5J5AW+dyuNPSOeWW1cX2wryJKkWqOFc7Sw5qTFY6lhmy835C7j6bLNY/tqXA5B3bQDv4ja2mnp7rP8AEeLzJe62/XzK6en0uPFyuX8/wY2zyv3cIb2r49VxTo+Gm27WDp+J7lW4FVLh/wDj0aj3uiXEQ31efCAPNEuDdlnYmKmIBZRMEU9HVORfu1nTU9BruqdINaAAGhogACAANABsFrNqlD2rlhbUeIgHgnZptMh9aH1JLgBdjN5AOpHM+nNFnuucw8MSORM6fmquK4sxj4dabCdLfST9FLUrh0cgQQR0uFx8+qcmmzCi2SvY5wBfAN9OU28rEeyhDixw1AcRmI00sSNhYCdl7QqZXE/EHQTOocJE+oj2UlGsBUkiWxYiDDp3bqRpEKQyJzUkypKlVEGLJDgXCJcA6x8IMyfynS/qrQFnAhkZQREFwOaNZk2KVZou7NIc2Z03hUqMNe4x/wDq9/vG2+RTePJUmn+oNq0meEZSJALfxXh2n4RoZKsOrhzWljQyQTrO5DSfb2IVao/OMoEFxInlHxH0CtUKYMFsRp5ACAPYBNYslR5JKPIU4aQ4ZhaNRrB6HcBF6JQHBANLANB4fQgo7QK7OKVrgSn2TJJJI5gocWPhXOuO41zTpmGmhtf9Suj8Spy0rBcbJYT3bMxAJdz6xfYcuuqxPqwuKXNIyfGaD2U5pF7Xn4nh1wDcgi5u65IPPmsC+q+nUOaQ8GZm86zO/mumMxHe/DEnnp/vognaHsxlp53DvGDXJZ9Od2827xt5JL1XCVo6MNqVSQKb21qClkLsx5kaa28vRHOzPHKTmNpPp94XANt8e+WDy1081k/5DmE0j3o/t+Mf8maj2VJhfh6oPiYW6WykehTGPVRyPazeb8PqO/EzrNDguGovDMxa+oCYPwjowAWAM/FOiHcex3c41jaWUudTEWEEifASPwubYcjCyuM42/EHDljHOyNhzmkiS03kmwsRJPvup+OEmn9pDpcKjWtINm5Q6WjoPDfcgkWIWMmSC9sXyxSODIvdkDvGMa7PRe0h1Nzm2OrTMOE8i2WkHklQ4+5jHhoaHsJuBAcNWy3Q8tuYVDE40GtkIhpy12nkaglzfIkT5k80KdiD3tUTsPolHyqfQbYmX6lPCVCHtpVGFwBc1r4YDeS2ZNyflsr1WrT7ssaHNEiL5vSSEPw2GygIfjeIFgkzmdam2L8i6FalJvgv0o0E8T2lNENp02W3Is4u6uGtv3CR4mQ3NUME6NGpPVAmViwAvhzxoLQ3zO5UmHYXulxk/RR12zcYUqSCj8c8seTeQA0ASZLmiw1JWx7K9knS2vim+KxZSNw3k6oN3choPPQN2fogV8P/AP1B9RJ/JdNBC52s1DxxUYcNl/oOYNyoMTXXtatFgqOKbmBB0XCyZa9qNxhfIO45R7ymeYugrOIVO6JY6XUoJF4LSACHN3g/UFEcJi3Nq908Ez8JOsQSZ9FQxdIsqlzfCHW0/tAM+aZwX+R8/BraaDhXFW1W8iAJHKRr5Hmrzho4X8lz0Yvu3Bw/DmbHNszHp+a12F4kDTbAsRIJ2H5LebB6XMemCceS60ZabWZicoLZIvGYkGBrGk9FCHOixHttsY3uvO7e6Rz/AN/VKlhjmh1iBblqpCTk7bIkkqH4FjiIIbJEOdu7nA/AJvAV+hhCCbwOXLyKkw2Ej/KtMc17ZYQ4cwutBNLdLoVlJdI8wv78wjeGQTheJzlwgDK4gdQDH5I5QC6eBu6YtkJ0kkk8BKmOMQsPjsUBX5TPzOi23EvgPRc57V0y0Bw1B/0hZeVQbD22Z0MLX1BlygnQGclQQbf2kQf9Itw7jHeDbMNQd7X+iriqHObVtlqtg9KrJLfe49kFxeINCtnbobxtB2XMm+ToxXBa452QDvvcMPCfjpjVvMsHzy+3JZs4auWuGdzsv4ZLiYOgBnUZjHRb/BY+AHsu06j97oFxzhLXVc1F0Oqtz924xMOgxtMz6HZVd9jGne1uEun5MsHlxtpoWkNiL7NAbmknxRKN8QotFCrTaZykSI3Y0DMD138lV74NJcQDUZ+F1nGQcrg4fFBGpnZOxFRgY4MOt762kAdbk/JSW7h+PH3/AEG9RHHt9q/7t/1GY0x3bueGj/pc6FX4b4i95/ER7BWOM4YtZR5ihfn4nmFUxL8gFHpDmtjO8m5Bf+BgFiBc3kgWRoRtHHy5o4lb+i+SccRL8zmyWfCLaiYJ6A3jnqbSFYbnyAbmAwyXADQ6zAid4hDaeI7w+F2RlOMuQQJmMwA2/C0bz1tHjMa5zu7pkgkXOops/E4xafzICIoXwl3+38s408s5SuT6/f8AheQh3dKo90MAa2wLBBLhJcdYIuB7qWmG0rkiDprdeYem1mZjdGOc0cyGuIB87T5yqXFOJQ0xJDIL4cWkZ5DdPU+0qTgp9BNJrMqyem+V+wf7N8Qa/G4du2f/ANXD6rqVR0Bc2/hPw2liKZxFSn95SqQ10kNPhBBygxmBP0XSqg9l538TajLau0dvHLdyVoTHlPJJNk6pSgSVwkmxlyoGmhNQP5Aj33Qrjr4Zba/zReowzOyp8Rwne0nR8X1TmF7ZJsxu+TB8UxVj1n5wtT2fxE02tvb9gdQsfxOg4ai4/JHOzGOBEb8l2s8d2LgDF+92bWhidBeyI4ZgPidYDc6BD+HNkg/S6N18Kx9JzHWDgRbXoR1Bv6LGj0y/PPhAcsuaQMxHEzQrjM7NSqNBYAJuPiAjfQ9ZQ3hvHmUe8YIyy4sLb6lxbI1bMgSeioVazg11CqBnpyWHTSYcwk3DhMjrzF6tFzTLmEgu1AtDgLDnzXZ2b1+n7mVA2vZT/wCMj8QN/mtRRbC552Y4qWVAblrgJ9vquiU3SmMcalYvmVMkSSSTQuD+LnwFYTi+Ja5su+H4HWmDqHRy1W54yfAVhMVTDS7PJDtGAFzj1gaeaDl6D4TM4kd3h6oBDm2cC05gLi9tCDB9ELpv7/D/ANzRI6g6j98lPjsC1ry6m6zpBpmWucDYtg/F6IdwPD1QQGtJhxaTt4XEapCa4OhF0EuzGPguY4+DKXHoGgk/IH2Vr7O845teMzG0x3bZi3xQZ3kleY1lHDsqPBBJBGXUbW8lj+M4pjmtex1XM4S5sHuySBmi/hFotKkIs21ZveJ06NbxPpmm4n4nNIYTyLhY+cg9UPqdlnEjKIaDJJMiJ2jVZ3hHEmuY/KHsIa1mV1QVGuBzT4HtzC42566ST4djnuYWGoQGXytkuM7NVSjTMpuqvgm7SYs0i/LYBtKmXZc5aCXOFpETIE+Q3WNzuqucGWEE1HvPiLZuXkSA3+weuZayrWa7vmEPIc2m13eDK+bg26CCD6rD8WxJbNENyhphxMZnuG5I2vYC0FHxQbV/r9PBzNQl6vfj6k2J4rEMpAnZvO9pgaE8tvdG+GYcUMPUbrUqAd47WxNIho6Au9T6LNYFgaHGPEW2P9IzNBjreJ80dZioBLjAAaT5AUvyWsnCSXyKqK5/oLiHFRTdVI1LpaP+bQ4/MlA8JVY6oO+Jyky4i+2/SfkoOIYzvahcBAsBzgc0TwXDhSaH1rA/hPxOsDEaiQQQ7SURRqNDemxKLcq5f3R0Ls5iPvqNR7gymyQwCG0Rmbdxi05bN2AzFdKyz5fvdfPXC+OGmS1rjlBOUHcSdQPy5rpXYftAXVu4dUADmGpTa4uc6oDJ8JiGhsOEG5gria/Sb1v+E/qddxilvi+/HwbxrYSqXCYnBecXPCKaB9ejeVSLyHyAiOLdZU/s56qt3NG1Di2AOP8ADgSSBr0sgGBwLmPsLSugPwIc2NVXZwUNuQu9obcal15F8z+Oy1wlwDQUUp1syD0qZmAjOBoGwjdLajUPPl9OH5Sow2x3S7AnbHCU6lB5zNbVpNztEjNFszSORbJ8wFjMFjMrxOot0I1HrK2lf+GZgtbjKoDiS7MxriSTzkHznVZHivZLuKopHEFzrXNPK2ToJzydtAdV6HHGODHtk+AEZpvg0HZ9xLC3zNtRIXR+H1muptLTIIH0XK+CeAjI9j3f0mac+WYQfRbvsbXJY9jhlLXCx6j56IuLJvk6BZuUaRJJJOCoM4y6GrA8VqAOMxf4nOc4COgadthcre8ZYCIJgLnvFqdJjpk1DsCIbPXcoWQPiATGDPmywCdXuifSZd6klC+P9ohSqVGNtlIbAsPCANP+WZEGA1Krc1ySB0F9hssNXpGpUc52r3EwNSXOmB7pWMU22x1OhtfH1a5LQJG+wHUnZEW9isTEONPm370mx5BolSvwMfcUg0mwd4hIeB45JgGDIB6dUYr1ZYGvcWgNOSq0h1h8TTB8QsDINlqTmukRZYv/AJIp8K4Q7DEteGVGPgPiJEB0Fo131N/JFeFcIFKv31JwqMIjKSJBmxB99boC7BupMzF4LKhIzMcCCGxLG3s4yJ5AnomUHZngOIaDDWtadBpEus3q8+yx6OSb6KlqMUVbkHOLOzVTztO8awPmfksn2u4c5tRtSxa5jRb8JvY+ex9OS0rqjCWd3EZWi1wDGk7m9zzKmfhBVeWOEtLQ0+WUfompJ4Yxi3xzZwcmb1MrmvtHO6IkG+gM8tkzG8QL/C2zbTzMAC/Swt0XnFaHd1qlMAgNe5oB1gExJ3MQqZCm1N2PY40iSi4AydlJi8a55EkmBAkzDRoJ5DRVgwlE6PC203MNecjgHQwjPBEgXsDOo1F1rhDEW3wiszBuc3MNv37q3wjilSjWZVY7LUpGWkiRbYg7XPuUq/FSW5BAaBGgBIm2bmq1LA1Kp8DSY1OgEzqT5H2VVaphLp8cnZOyv8TW1S5uMa1hEZXUwchnXM0uJGkyLX2W3dVDvhIPKDIjnZcA4b2YcYLqwHRozfMx9Fv6Pa+pTc2g2AMp8Wri6512FtFxNX+GRmv9ml8jkMeS+Ym+gAwSATpJA+qkNBsgF7ATeJ29Fys8Ve92IdUcXEEG5m0HQJtPiJZUBmxEtjXTxNnaR84QY/g8YRbu3/ZB3hm12dao1aIk96y1zcCI1N1WxWNpOMNeD8vquc47iBeHAXME03T4muAkHkWmCPJ28KKlxUPa14DQYBiJHIg3BgERN/VDm3LAopV819+RRY3e6zpNGk0NLyRAuTNoG9km9sMJSpudnLnATlDXFx6CywVKq2bNLCT8VJxB9jLXdLaiCAdR+LoAOJcbE2rsENDjcd6wA5ZsZbYzPRT8Phixy93f39/P6BNiyPbNm1b/ABHFaQ3wjpMz1zAT6ELP18aC4n4XHYnM10XsHSWGRaLDTqgjMbUGhpv6kgH6heux7ni4a3ycCfaTK7WfBu90X9PH9jctMoK4h8MEmCDc/wBVr7xpt7rd9jeIzLDrAg7kCYBO8SuY4XFw5hteKbgP+0xz19ltex2I+/aJ/fWULTpxkhLNFbToqS8SXVOcU+I0Q9pB3+XVc04vgnNqOaRLh8xzHRdNxpsszx7h3egFtqjfhPP+09CsZFaN45U+TEYevlDyWhpYx7tInK0m/sslhsI2lR76QXmGsnZ7pEjq0Bzh1hartNjmtwxAEVKhyRu0CC+eug/+yDNw0U6FEn4iajug0YD1Nz5OCSjxyx6fPCYAGHmAJsNAL/uEx1EhwoncZxJBvlkQRuQtFR4ae7ewQCHOExct89dFnOJMLq7osW5Q3plFk7DUSlKkuBGelhjhbfIYbQD6b6YMvIDwA3K0FgcCABbQi/mq/BsCyWGofC4kTlDssbFrrGx+SsYJxDw6I9Nt/lKcKeXvR/TUkeTv8Fb1c5winFgNFjhkk4zQf4nwNtENaxzneE1JMfgLWuADQABlcD/9OqZwihmdUd/SPmYA+UqzQxGcYebw2qw+WRv5K3xng0YOq2hZxZzN9J9YlcjLnc4qMny+Pp5GM2kUZpx6OW9usbTrYo90BlYAwuH43NmXTuNADyaFnzTsp6lMgkEQRII3BCf9mdlmDEwuhFbEohox8IiFXLOXf9CCPmomNc4wJPzRfB9mar2mpDWsbGYuc1sToIJuTe3RG3sotYzLTjI3xE6uJ5f0DadddJVOaTpcjOLTzyukDeGcIaGy8S51hOkg30vaw3uDyRLCkUgQ1sCfE06jqD+IJtHEZjkeZFiw+Vhp0t6K1VaXD+5vuRO/Uaf7WL+Tv6fTwxR65+RlXDwRUpn0VzEsnu6o2InyQQYosdI+E3jlPLyNkWp1wWnLoRI81aCuCfQ8t+9qt/rYfcD/AAgDcYRl5i379kdqvy1Wu5oDxSlkrOGxOYeqsDL2chj7Tlyu5RpsCBr0sEsBXgZRs54Guhggax8kMo1JY2/IddSL+gVjBVAKkbEt+bRK588S93399nMk6bNHSdEb/nO3qBHnlKfjOJGkCQbOEfCHBwMHK5u0h2dp0u4KvT+Fo6AeRuAfQtB9UA4jinZspiBJHMBxzRPIEmBtJS2mwKeTnwaTTdj/ALRTJmHekD6p9PE3hgyzbm6DrfQKXh/ZzEV6TqzWEUWNc51R3hbDQScu7zbQSm4fDReR6m/+F23KkXk1C5Vl6no2+rp8o/ytn2Nd9+2/+FkcLhod4jcGI2Bt76ytl2LoHvQUvFUznTfB1LMkmJJ8QI8U2Qhb6UmEYqhVXYLdVJmaOcdtwxuIAbTaXHIZIn7wk+LLoSGDfWRMwFnKdHNUcd/EZ6hwH5I72mq5sdUA0pzf+7KGD2/VCKNnno94/wC8/qlJofguC2xsieeqzlHghLnuccoc43O99habo/XrNadQ2ZkkTFpMDcxt+zWfh2vcHguIMnxjlafLeBFoFgqTlji8ngJPD6qSfRSrYAMAyuJadLQZ5HzFx0Kjr0PCSR8QbvyEf+pREZnB7buNnNES4nO25A3j2EqGuw93fXTyubR6onrPUYNz7TEcWNafUbV00XuF0z935u+bf8LQYziv2ei12XNJDRMxe8+FpNh0Qjhr2inmeQ1jDLnG34dBzNzZBeKca705jIbEU28mDVxGkk3PoNlz1g9Thnahh9aSXgp8Zw1GpiDUDT3diRlZRm1w2CS0HnBJvpaImV2Mf3tJraRbZoE1YOhP3siesHpCrVqsqFg8Pqf1Tuw6MNFjjwPxWMLySZJcCZNzmNyehJ5RqoJkD2P79ksuh5SvWU9R1Wkvgcgox4SIBSsRu24/MfmrlCuS2R8Q/fz/AEXvd77/AJj9lMYyDYWN/wBVpRL6dEdj5G46FQ4auabsh0PyP6KeqIPR3yd/lVsTTzHqroDObXK7QcxdLM0HcITx+nLWP5WPqr/A8Vm+7cb7folxnDZQWG4MEbaOHtZRAMklKDY/sx/D/FY6j3lLu2sDiM1QubmiPhytMgXBKk4x2Sq4Cs1lZzH5hmaWEwYhtwRIgwu+cPwbKdNrKbQ1rQAA2AAByXNP4tVGnE0G/iFJxI5Avt/4u9kKXMWeeWaUpmUwdTNlbtBB8vxacgFrsN2Yp4fNiqmBdXbd5dUqskDUvGHAgDe5cQFV/h52fbiHvNQSxjTaQCS+RfpA9wt1RxMB2DxQkmm4Mfo2vTDYMEfDUA+JvqLFBwY9tsmbK+kAsZ2xpYmgaLaBOcZSC9rWBoMz4DmgATGULCcY4K7D1u7cD8IcCRGYFusbXzCOhRTsSZrMafhdlB9SPyst32/4K2rh+9jx0oII3aSA4Hpcn0R1dtMCnRzunQl5PO/uFuex2E8SzPDMNJH75fquh9mcHlbK1jVm8jpB7KknpJoUGwmuTymVDAlYZDkVduZ9d51fUP8A5EqoaUOd0JPvdEqlPwjqSfoqndTUmJ06XyjfzCDVsfh4BuJwGZ8vPha28ayZOUc3GJj8lBVxMGbgkiByy/mOfVGcFSJcHEzcnpvsdNUTw+BDqZaMoc5sBxA6SBbwtMed5V5Je3axjJJtGUwdZ2fMSY3y3Mbz8le4k0kWuHEvPMToT0M68xCtnFASxzAwtPiAAn3/ABWupX0TTudAQOYNNxAe0gXjQx0QEtqpeQLgmk345M/j6ZeWU9GtHzcMxPtAQ3FmXmNAIHkEQD/HUP8AUTHkCR9FUfTv5yiKNKjr4pKMEVKjdCkylr6FWn0fCPZe0qU26R+YWkhlZOSsKOvunfZoIOxsfyP5K33VwVNTwwLYKgZz4KbsPCjFO5Hr+/3uiTWS2DqNf31F1BVpRB5fmrM+r5KRw4cCD6KsKBd/ybr1HNF+6UWIowQ8ba9QrBzkuwY/DlhDxYgj/CK4z7+kHAXEh0apmJozl5HRO4e/un/2mxCsWlJKTXg6xwPtnROGouquIfkAd4XHxN8LrgRqCfVZz+IbPtRo1KDnVMoeO7yltokubmAzHQQJ0Qqljfs9J7W6zmZ0zfFFtgJUjOOFzPDmBLS0nMQIOtiY/wBBBp9JWcqWBKTa/wAstfw+xrsKKz6lN+QtbBA1Obwi+k5irfbvj/eOpCk8jLLspbeXNLQ/NJtlcRHWUHdXIc1z/hi7cwBLgJaY1cAR5SqWGdmfmfcnX2gegAA9FmMZx/MqAZNrfDss8DoFj2m4gi425Lo9PtXQy5a7wx8Q5pDo8xA0P+NlkcO9m0KfF4XvgCdWkCdy123oY9yheo1k56YKNS4YSw3CqJr5qVWkKZNmg3AytEQeoK2mFa0NAbEDSDKxmC4cym5odOYiYGwmBPzWvwdIAWT0F5M5C2kvIXqKCEq+MP3b/wDi7/xKsKDGD7t//E/QqmRHNcSzRVGs8e97frA31RjF0fqqGIo3aehHtf8ANAQ6nwOyjMG6wL9JkCfO9laFL9+a8o4eWGLzf11/wlQqGQCgTXIW+RvF8C14ZUPxZgxx5tIJE9REeqjq1B3bzya4wb7FXOPCKLAPxPB/6QUPp0DUY8CxLHe8RH5LdcJsqElTMqaNv36qN9CwKvinunChqPVFY5GVqiiKEtPum06MFXaVOCvXYdQIslpMqihqFKynCt9xoeaXcqqD+oUzTh087H8l5UpK4+hISFKQrMeoD6NNSNoSIU5oQVIynCspZfDKGGoasPm3zUeMw4tAjn0KKV8NPiCT6GYh3PXzVg5StbSDCU+9p5SYc3fWykGEc4WqU5n4i7IfUFKhSyPWo4NhKNZrszIeyCSCYcNJI2M8tZVObgtyEc8d3uZnmcMc4BpqUxbLGdrp5XJtfYKjSpEWIgixHULb18VTofAxuba0n/CzeNqGrULyBJ1jpv5rMcjycsUarohouK03ZyiXl2nhEydJ2n1QXBcLe8gNGq22E4WaVEU2CXaudGUE+t9LKnFMoo067n1A92XMLeGdPM66rVYHRDeH8Gi7iPIfqjFNsaI8TMpeCVJJJaBiUGL+B3kfop1FiB4T5KiGRxNBUq+G8APIj9Eeq0FXGFkEIVB1IHYUbJj8J4rc1dZh7q22mPi1hCceQimDOItggOMACw3JO4GvyUAEEEDVpAk7gtcJRBmAuXHU3lR1cHpa/wBD/qyC4W6LjKjOY3B+IuaInUdeY6Kq2jBWkdg/QpjuGg7R1TEVSpm1loztXC3UncTdHK/CXNAkaiyZT4eiUGjkV8eQRTo7Lw0LowcDBXr8ApRv1OAOKCTcOjIwC9+wKUT1EA6mFSbh7I5/LyvGcO6K6MPIrA7aGy9p4a5Hqjf8uXo4cZFlKJ6qAFTDS4IzwvBljXuFy6AALwNZMKyzhvSFcpcNMRy/wsyXgWyZLugFV4e9xuDJUtLg4HxFHW8PhL7BJufZRRozFJ8srYfEZG5W2HS0nqdSrVAknRT0uHgc/dW6eFjRXtN7orodhGlEaagoshWGoiQrN2x6SSSswJMqCxT14QoQoOoKJuGuiRYvO7WaNWDHYOCnDC2RI0153araTcDjhdU2pg+iJ92l3azsL3Ah2BnZN/l6M90l3S3tK3FGrg8wj2VP+XQdEcDF46nKiRakwKeH9Ehw9Ge6S7pXRfqMDDh6d/L+iMd2l3alE3sE/wAvS/lyL5EsilFb2ChgE77AieVe5VKKcmwd9iTvsfur+VLKpRVlL7OnCgrcJQrovcyuKCeKalhKFCrGZU5oTklChJJJKEP/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4.bp.blogspot.com/-TCinXiHxaKQ/TaT8-Fe5uPI/AAAAAAAAAHg/D7oDYSeHSZM/s1600/Lecci%25C3%25B3n+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119825"/>
            <a:ext cx="3923928" cy="3744415"/>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252527" y="3624590"/>
            <a:ext cx="3923928" cy="3323987"/>
          </a:xfrm>
          <a:prstGeom prst="rect">
            <a:avLst/>
          </a:prstGeom>
        </p:spPr>
        <p:txBody>
          <a:bodyPr wrap="square">
            <a:spAutoFit/>
          </a:bodyPr>
          <a:lstStyle/>
          <a:p>
            <a:pPr algn="ctr" fontAlgn="base"/>
            <a:r>
              <a:rPr lang="es-CO" sz="2400" b="1" dirty="0" smtClean="0">
                <a:solidFill>
                  <a:srgbClr val="FF0000"/>
                </a:solidFill>
              </a:rPr>
              <a:t>Recuerda </a:t>
            </a:r>
            <a:r>
              <a:rPr lang="es-CO" sz="2400" b="1" dirty="0">
                <a:solidFill>
                  <a:srgbClr val="FF0000"/>
                </a:solidFill>
              </a:rPr>
              <a:t>lo que le sucedió al rey Belsasar: Estando en una orgía, había colocado las cosas de Dios por el suelo, en esa misma hora Dios le dijo: </a:t>
            </a:r>
            <a:r>
              <a:rPr lang="es-CO" sz="2400" b="1" dirty="0" smtClean="0">
                <a:solidFill>
                  <a:srgbClr val="FF0000"/>
                </a:solidFill>
              </a:rPr>
              <a:t>«Pesado </a:t>
            </a:r>
            <a:r>
              <a:rPr lang="es-CO" sz="2400" b="1" dirty="0">
                <a:solidFill>
                  <a:srgbClr val="FF0000"/>
                </a:solidFill>
              </a:rPr>
              <a:t>has sido en balanza, y fuiste hallado falto</a:t>
            </a:r>
            <a:r>
              <a:rPr lang="es-CO" sz="2400" b="1" dirty="0" smtClean="0">
                <a:solidFill>
                  <a:srgbClr val="FF0000"/>
                </a:solidFill>
              </a:rPr>
              <a:t>». </a:t>
            </a:r>
            <a:r>
              <a:rPr lang="es-CO" sz="2400" b="1" dirty="0" smtClean="0"/>
              <a:t>Dan.5:22-30. </a:t>
            </a:r>
            <a:endParaRPr lang="es-CO" sz="2400" b="1" dirty="0"/>
          </a:p>
          <a:p>
            <a:endParaRPr lang="es-CO" dirty="0"/>
          </a:p>
        </p:txBody>
      </p:sp>
    </p:spTree>
    <p:extLst>
      <p:ext uri="{BB962C8B-B14F-4D97-AF65-F5344CB8AC3E}">
        <p14:creationId xmlns:p14="http://schemas.microsoft.com/office/powerpoint/2010/main" val="3384148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barn(inVertical)">
                                      <p:cBhvr>
                                        <p:cTn id="7" dur="500"/>
                                        <p:tgtEl>
                                          <p:spTgt spid="1028"/>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000" fill="hold"/>
                                        <p:tgtEl>
                                          <p:spTgt spid="5"/>
                                        </p:tgtEl>
                                        <p:attrNameLst>
                                          <p:attrName>ppt_w</p:attrName>
                                        </p:attrNameLst>
                                      </p:cBhvr>
                                      <p:tavLst>
                                        <p:tav tm="0">
                                          <p:val>
                                            <p:fltVal val="0"/>
                                          </p:val>
                                        </p:tav>
                                        <p:tav tm="100000">
                                          <p:val>
                                            <p:strVal val="#ppt_w"/>
                                          </p:val>
                                        </p:tav>
                                      </p:tavLst>
                                    </p:anim>
                                    <p:anim calcmode="lin" valueType="num">
                                      <p:cBhvr>
                                        <p:cTn id="13" dur="1000" fill="hold"/>
                                        <p:tgtEl>
                                          <p:spTgt spid="5"/>
                                        </p:tgtEl>
                                        <p:attrNameLst>
                                          <p:attrName>ppt_h</p:attrName>
                                        </p:attrNameLst>
                                      </p:cBhvr>
                                      <p:tavLst>
                                        <p:tav tm="0">
                                          <p:val>
                                            <p:fltVal val="0"/>
                                          </p:val>
                                        </p:tav>
                                        <p:tav tm="100000">
                                          <p:val>
                                            <p:strVal val="#ppt_h"/>
                                          </p:val>
                                        </p:tav>
                                      </p:tavLst>
                                    </p:anim>
                                    <p:anim calcmode="lin" valueType="num">
                                      <p:cBhvr>
                                        <p:cTn id="14" dur="1000" fill="hold"/>
                                        <p:tgtEl>
                                          <p:spTgt spid="5"/>
                                        </p:tgtEl>
                                        <p:attrNameLst>
                                          <p:attrName>style.rotation</p:attrName>
                                        </p:attrNameLst>
                                      </p:cBhvr>
                                      <p:tavLst>
                                        <p:tav tm="0">
                                          <p:val>
                                            <p:fltVal val="90"/>
                                          </p:val>
                                        </p:tav>
                                        <p:tav tm="100000">
                                          <p:val>
                                            <p:fltVal val="0"/>
                                          </p:val>
                                        </p:tav>
                                      </p:tavLst>
                                    </p:anim>
                                    <p:animEffect transition="in" filter="fade">
                                      <p:cBhvr>
                                        <p:cTn id="1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440160"/>
          </a:xfrm>
        </p:spPr>
        <p:txBody>
          <a:bodyPr>
            <a:normAutofit/>
          </a:bodyPr>
          <a:lstStyle/>
          <a:p>
            <a:pPr marL="0" indent="0" algn="ctr">
              <a:buNone/>
            </a:pPr>
            <a:r>
              <a:rPr lang="es-CO" sz="2800" dirty="0"/>
              <a:t>¿ No </a:t>
            </a:r>
            <a:r>
              <a:rPr lang="es-CO" sz="2800" dirty="0" smtClean="0"/>
              <a:t>sabéis </a:t>
            </a:r>
            <a:r>
              <a:rPr lang="es-CO" sz="2800" dirty="0"/>
              <a:t>que sois templo de Dios, y que el </a:t>
            </a:r>
            <a:r>
              <a:rPr lang="es-CO" sz="2800" dirty="0" smtClean="0"/>
              <a:t>Espíritu </a:t>
            </a:r>
            <a:r>
              <a:rPr lang="es-CO" sz="2800" dirty="0"/>
              <a:t>de Dios mora en vosotros?  </a:t>
            </a:r>
            <a:r>
              <a:rPr lang="es-CO" sz="2800" dirty="0">
                <a:solidFill>
                  <a:srgbClr val="FF0000"/>
                </a:solidFill>
              </a:rPr>
              <a:t>1 Corintios </a:t>
            </a:r>
            <a:r>
              <a:rPr lang="es-CO" sz="2800" dirty="0" smtClean="0">
                <a:solidFill>
                  <a:srgbClr val="FF0000"/>
                </a:solidFill>
              </a:rPr>
              <a:t>3:16</a:t>
            </a:r>
            <a:endParaRPr lang="es-CO" sz="2800" dirty="0">
              <a:solidFill>
                <a:srgbClr val="FF0000"/>
              </a:solidFill>
            </a:endParaRPr>
          </a:p>
        </p:txBody>
      </p:sp>
      <p:sp>
        <p:nvSpPr>
          <p:cNvPr id="4" name="3 Rectángulo"/>
          <p:cNvSpPr/>
          <p:nvPr/>
        </p:nvSpPr>
        <p:spPr>
          <a:xfrm>
            <a:off x="323528" y="1988840"/>
            <a:ext cx="5184576" cy="3970318"/>
          </a:xfrm>
          <a:prstGeom prst="rect">
            <a:avLst/>
          </a:prstGeom>
        </p:spPr>
        <p:txBody>
          <a:bodyPr wrap="square">
            <a:spAutoFit/>
          </a:bodyPr>
          <a:lstStyle/>
          <a:p>
            <a:r>
              <a:rPr lang="es-CO" sz="2800" dirty="0"/>
              <a:t>El Apóstol  es como si no puede creer. ¿No sabéis….?  En plural. ¿Qué quiere decir esto? </a:t>
            </a:r>
          </a:p>
          <a:p>
            <a:r>
              <a:rPr lang="es-CO" sz="2800" i="1" u="sng" dirty="0"/>
              <a:t>Todos los creyentes juntos forman la iglesia de Cristo</a:t>
            </a:r>
            <a:r>
              <a:rPr lang="es-CO" sz="2800" dirty="0"/>
              <a:t>, y todos juntos, e </a:t>
            </a:r>
            <a:r>
              <a:rPr lang="es-CO" sz="2800" i="1" u="sng" dirty="0"/>
              <a:t>individualmente</a:t>
            </a:r>
            <a:r>
              <a:rPr lang="es-CO" sz="2800" dirty="0"/>
              <a:t>, </a:t>
            </a:r>
            <a:r>
              <a:rPr lang="es-CO" sz="2800" i="1" dirty="0"/>
              <a:t>somos el templo de Dios</a:t>
            </a:r>
            <a:r>
              <a:rPr lang="es-CO" sz="2800" dirty="0"/>
              <a:t>, porque El Espíritu Santo, la tercera persona de la trinidad mora en nosotros. </a:t>
            </a:r>
          </a:p>
        </p:txBody>
      </p:sp>
      <p:pic>
        <p:nvPicPr>
          <p:cNvPr id="2050" name="Picture 2" descr="http://t1.gstatic.com/images?q=tbn:ANd9GcQkt3b5QKar7vuhKAttvOkfgBh7ZQV9jzWVt3nRbq1P-kkFFA0qB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2420888"/>
            <a:ext cx="3312368" cy="3096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7311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792088"/>
          </a:xfrm>
        </p:spPr>
        <p:txBody>
          <a:bodyPr>
            <a:normAutofit/>
          </a:bodyPr>
          <a:lstStyle/>
          <a:p>
            <a:pPr marL="0" indent="0">
              <a:buNone/>
            </a:pPr>
            <a:r>
              <a:rPr lang="es-CO" dirty="0"/>
              <a:t>¿ No te parece que es milagroso que sea </a:t>
            </a:r>
            <a:r>
              <a:rPr lang="es-CO" dirty="0" smtClean="0"/>
              <a:t>así? </a:t>
            </a:r>
            <a:endParaRPr lang="es-CO" dirty="0"/>
          </a:p>
        </p:txBody>
      </p:sp>
      <p:sp>
        <p:nvSpPr>
          <p:cNvPr id="4" name="3 Rectángulo"/>
          <p:cNvSpPr/>
          <p:nvPr/>
        </p:nvSpPr>
        <p:spPr>
          <a:xfrm>
            <a:off x="3131840" y="1340768"/>
            <a:ext cx="3096344" cy="5262979"/>
          </a:xfrm>
          <a:prstGeom prst="rect">
            <a:avLst/>
          </a:prstGeom>
        </p:spPr>
        <p:txBody>
          <a:bodyPr wrap="square">
            <a:spAutoFit/>
          </a:bodyPr>
          <a:lstStyle/>
          <a:p>
            <a:pPr algn="ctr"/>
            <a:r>
              <a:rPr lang="es-CO" sz="2800" dirty="0"/>
              <a:t>Hasta en el antiguo testamento, Dios revela su deseo de morar con nosotros y ahora este deseo se cumple en su perfección en eso, que El mora adentro de cada creyente individualmente, y la iglesia entera. </a:t>
            </a:r>
            <a:endParaRPr lang="es-CO" sz="2800" dirty="0"/>
          </a:p>
        </p:txBody>
      </p:sp>
      <p:pic>
        <p:nvPicPr>
          <p:cNvPr id="5" name="Picture 2" descr="http://t1.gstatic.com/images?q=tbn:ANd9GcRisyPU8LLbo5WnezJqEDq4Y0h4NXIJnqZE_yM0mmTKIIE8FkG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204864"/>
            <a:ext cx="2952328" cy="295232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t1.gstatic.com/images?q=tbn:ANd9GcQkt3b5QKar7vuhKAttvOkfgBh7ZQV9jzWVt3nRbq1P-kkFFA0qB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0192" y="1658301"/>
            <a:ext cx="2915816" cy="2313955"/>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2" descr="data:image/jpeg;base64,/9j/4AAQSkZJRgABAQAAAQABAAD/2wCEAAkGBhQSEBUUEhQUFBUWFBUWFBUUGBUVFRQWFBYXFhUXFRgXGyceGRkjGRYXHy8gIykpLCwsFx4xNTAqNScrLCoBCQoKDgwOGg8PGi0lHyQpKSwpKS00LywtKSwsLDUsKSwsLC8pLCwsLCw0Ly4sLCwtKSwsLCwvLS0sKSwsLCwsLP/AABEIAMABBgMBIgACEQEDEQH/xAAcAAEAAgMBAQEAAAAAAAAAAAAABAUBAwYHAgj/xABCEAACAQMCBAQEAgYIBAcAAAABAgMABBESIQUGEzEiQVFhMnGBkQcUI0JScqGxFiQzU2KCksFUk9LwFURzg6Kzwv/EABoBAQADAQEBAAAAAAAAAAAAAAACAwQFAQb/xAAxEQACAQIEAggGAgMAAAAAAAAAAQIDEQQSITFB8AUTIlFhcYGhFCORwdHhMrEzQvH/2gAMAwEAAhEDEQA/APcaUpQClYJrW8lRckj1K5szWNVQ5Lmqu/5iSLYklv2V3P18h9ayVMZCDsWKk+Jf9SnUripObnPwxj/MxP8ABR/vXzHzdJ5oh+TMP5g1V8d4HvVo7gOKzmuWs+akY4bMZ/xfD/qG33xV1HdVZDGwbs9B1XcWGaVoSWtoatkZKRU1Y+qUpUjwUpSgFKUoBSlKAUpSgFKUoBSlKAUpSgFKUoBSlKAUpSgFKVg0B8PUaY1Jeos1ZMQ9C6mQ3O9cFGufuf513j1wkcgAyTgDuT5V89SbdWS8vuaJ8D5uNIKhtWCGOF7YXGSx8gMj71IaFQ4Cvk4GQrBl+EHbHnpINR76WVHjmjQuhjkXATqhi2NJC/rAYzt51rfjBBWWYMIgjlSY0V3kbSCqhTltK5ydlGrGdq6kIZlZLUhwuTJIa6bgRPQjz6H7ajj+Fc8s4kjV1zpZQwyMHDDIyPI1KueYBaWkLmNpNTFcKQMfGxOT7DYeea5eLzRcUt832ZZRTnLKuJ2ETVLQ1XQtU2Jq7GEqXiU1ESRWa+Vr6rpozClKV6BSlKAUpSgFKUoBSlKAUpSgFKUoBSlKAUpSgFKUoBWDWawaA+HqJNUtzUSY1jxH8S6mQ5K8mv7nW/cgLkacnBIO5IGx9s16xK3fP1+VeOfmhI5IYHc/UeRH0ArL0FCM8VOTWyX1ubFujdHIR8JI/dJH8jWm8mLEaizM/h1Elj9STmtgr75ftVe8UucpGWlmYj4UjGsrn02A/wAwr7GbUe0KztBnYc8GOGa30jEgVupjIzH4V8S9iSQd+/hqy4VCHSLOCEXVjYjUxJU7+YG4+dcDxLi7XErSybFznT+yv6i/RcfM5rvOUG/qy+ZBKscYGVxjHqACBn1Br47pzDKlRpT43afr+myEYWSL+IVNiNRYRUtFqrCRcYpohUJC191oU4r7WSurCrGWnEytGylKVcRFKUoBSlKAUpSgFKUoBSlKAUpSgFKUoBSlKAUpSgFYY1mvlq8YNMjVDmapctQZq5WMk1FmqkjnOarvAjjy4WRj1TGMv0gpyB6Bjhc99zXm3MNxCl0iRKyE6jhwcD4enpJJ8DYfbOQcdsYruea2EcyFjtLhUwCfEuBjbt8Q+5riOK8OWbi1hG4GlygcHO6rIWIOPUDH1qHRVaVJRa2d2/H8229BV7yLJdvkY04IB8OD+9nParW8tGtbEZUhrtyT/hhjIcjffLuynHoo9a9JtuQbSOTX0y2+VV21IvyXG/8AmzXD/iig68IRcJg+PSoiWQt4lLBQdRUL+se42GN/pfilVmox9blcpynuc1xXiPQiLqFLHwgNhgC4IJb2AydvMCvQOWuNL1JNnWGQh4S+Bu2NWBnKq2dQDAHfcAnFeZc1xKIO24cYwPUEHP3Fdxw2HU8cAPjMYx6BVUBj9MGuT04lJOEtrX8ra354XNMm1M9EjapsMtQkWpMaVw8DKooprUVEmTBvXyy4rWtQONczR2nT6oc9RiqhFLtsMk6RuRj0rrRca7ytWkZXoWYkxW1ZKhWN/HOgkiYMrdiMjscHIOCNwRuPKtpGKOdWg+1qvcWTJdKjJNityyA1qpV4VVeLIOLR90pSriIpSlAKUqn47zZa2Y/rEyISMqnxSMP8KLljQblxSuPH4n2+kMY7gAjIyiZPyGvNdHwzjEVwmqFw4GxxsVPfDA7qfY1FST2ZJxa3RNpSlSIilKUApSlAKUpQCsNWaw1eMGiWoU1TZKhzVy8YuyzVSOF/EhcJbN5i4x/qUn/8iqSCwEvGbMEDwhpPpEXfb6gVc8/wzyGNY4WaKNhI0g0nxduwOQFGSdvMelbuVrXVxHX5LbSfd5UH8i1U4N5aVNXV+3omna70v/ZKtsd9NPt2rzv8WZQYrf3aXB8xhVOf969DnHhrzf8AFL4bUYOczEEeRHTGT7b11cM38RFef9GfRK5xfHLcPbsTuAU+ofw7/cV1FjLp4rb+6sh/zCQD+OKo7S6L28uRgsinbt4Jo2yPbGavLrhEryLcQKXeF0zGCASoYtlc9z3GPcV70k4ddlm7KUZRu9ryjZe5qT+ZfvR6NE1ToarYm1AEAjIBwQQd99wdwanRPXzeCrOnHtIVETAlcVzHwSeS/SRkmMKxhIXtnVZIpHI1yOGI8PltnYdq7BZcVzVl+IUbO3UikjhEzQpcbNCzA4GojdM+uCPevocLVhWu4rXb6mR3Ro5YXrXVxdAkqp/Kwk+axbyP82c1GtecZpb6WOJ4DGsgRY5dSO4QDqvHIBjbxHBruBAuCAAM5zpwNz3O3n71zEfJrwQyRQSCSNlYLFOBgdQ/pT1Y115Klh57mpqGVyktdEknw59OOouX8Fyki6o3VxkjKEMMjuMjzrOcV5q9+1rIIPzAg/L2+HeOPVHPcsAQhGnDMEVRk4Y71aLze+Nc6ugt4oGmWNguqeYgCIqe+FOorqHbBrLVwd3mjo+bed9PqTUjvEuPWt6tmuXj5njkkjWIqwbqGTWTG6JFszBWGWGrarWyvlkRZI2DIwyrDsR6iq1iKtD/ADrTv/IcE9izzTNaEuPWt4NdCFSNRXi7lTTW5Tc3cae1tJJo1DMo21Z0rnYEgbtvgBR3JAyBkjwSyTiHEJ9c8qBpDnSy4GBkDsOwI0gehyPOv0fdW6yIUdQysMEHsRXknC9f/iHSkhWOUAxhkMrR5t0GosXRQdQww0Fu+Dg1Cqm0W0mr6nOT8v33D7iKWdomVj4cEOPDjIww2xmu7XmhI57ecKEMhWKYDA1RuQFcqvmrYwT5Ejzr6j/M3ttLHdxDTpbpgQSR6ZFGEdJGlbUCT5qhxnIxXFw8vmBbYTh0uHu7TTGCGGl5d1ZVB8WhGbYnGN8ZFU2aloWXTWp70DTNKVsMozTNKUAzWaxWaAUpSgFYNZrBoDVIKhzCpriosyVhxMW0X02U3GGxBJ+4R9/D/vUHkyIZlbG/gXPt4mx9zU/jdszQuFBJOnAGN8MCe/sK18sqsUJD7OXYldyw0+EZA+RP1FcbBx6ucnLTXiW1NS/k7V5b+KN5m4hi28MLE5OPFI+wJ8siMH7V3dzzLEmciTyAwmrUWYIAuDudRxj2PpX1d29tKf08cL+AEmSNW0+xZgcffyruUcTTpzVRteGq4lKTXA8q5eTqlU7a45Yx558DaT9So+9dtyvJ43Hqqn7Ej/ep8fD+HCfXGVEkeJNEZcaRjC/olHYg9sb586h8u2DrIWKsq6SF1DBOWBGx37DzA71j6bqwrpWfD73L1LNJM6aIVOgQVChqbCajgopJXI1TVxKxZ4XWNtDsjKrd9JIwDXDf0OvTaJYkW6Qhh1Jkd2d1DazhCowxPvXooNZxXVjTjFdhJa38mtn6Ga7PPuWOOXck6qzLgNIJoiYwYI1yE8OBJq1BRnxKQ1XPE+bZBc/lraATSqgeQu/TRFPbJwck7feulaBSc4Ge2fPHzrnOKcry/mTc2kqxyMgSRZFLxyKvwk4OQw9qhkkqjlGyVtFwv4891z26JnAVBV3e3FvI8haVcq+phsJNQ7ggfOsXnK1vKwYDSROs7aCAJJU2BkGDqrnL6ylhe6vrhpIhGU6axsAsqRDw6wM5Du3Y486++FcYe1CxNB4jCbq4ZCEGXJLmNG+MqcBsEY9N6jKdRayV/LThd7vWwt3GeZuWJWW7kXErzJFFGuADHErAyadRwWyS3luBUY8dSzmkiU6Ibe1DiKRsu8r+JQhOWwBgYXbJ9q6HgfNiXEAlfTFqYqFdsfunLBc5Uhts9+9TL3hkUwxIiONviAPY5G/fuM1S5ZX1ctV3fReT0VvW9yaPmxnZokZ10MyKzKDnSSASufPHapKTEV8sK+CPSuE6jpTvHsPu4MusmTo5wa835lN1DxOIiRIoQJWilcIUMk7AMr4yRgDAYjGWAJGRnsLniaIQpPjO4Ud8ep/ZHua5XjfCGuJWmYxl1KqupS0fSAVxG653Gsa9XfPttXQp9KQfYq6P2PFRd9Dfw5ZYZFEboYWV+t+k1kyH4dA04Az33AwdhtWrmBXhurKeONHd5JIQ8mpliDx9Quqg4BKxuCRvjO9QJuY55CqvHDGEk0mODWAyEAo4ZsHSx1DGFI0nOanT3pnuC+kMluDCigHUhZVZ5VGPEH+AYwQEOM6mA351vH0PVBuyfqdDYc6asiWB0KuVYxkSqMAEHAw+CGU7KcZ3xirW35it5DpWaIsO6Fwrj5o2GHfzFcZwyQOJGGMdZ1yPPQFX6dsYPapjQg9wD8wD/OixDW6JPDRezO3BrNcrwS/6BEZIEJ2TyEJJ2H/pk7D0JHkduqFaoTU1dGScHB2YrNYrNTIClKUApSlAYIr4aOtlK8aTPU7EV7atL2lWFYxWaphac90WKo0cdY8lLFIrGWWRUbUiPpIDAEKScZOMnA9d6tbzhiyIyOCVYYIBIPrkEbggjOfarvRWDFWar0dCpJSlutiSq2PO4Fmsz0enLM5kYo+lmEyu2Vd5BsrjUwct8xtiuyW2qx6VZ6dSlgoyaclqOtsREgrYI6khazirlhIEHUbI1Ooakaa+TGKi8NNfxkxmXE1Cc1nr19GCvg29VuOKjs0x2TLSAjBG3vuKp+I8p28wmIGh50ZGkBJIDY1aVY6RnAzgDNWhhNfBQ158ViKe8Poe5YvY5XjXKsvUjdYobtVtuholIjCMD/aKCCBkbEDceRq64Fwt4LWKKRtbIgVm3OSPTO+PL6VPyfenUNZq+Lo1oZKicef2TUWj4NVfFbmQEJFhT3d+5UHsFB21Hfc7ADscjFuXrlI5ZCXc93kkYDt4Q2iIe3gVfqSa5lV2janUT8GaKUcz1N6OMYZcep7kn1J7mvgWx1kqcrscepAx9hj+NROH8Z6juCpGFjJDd1Y6w6n0IKj/ALNWKaT8Jwa49WMocLe6Na2NV1bo3iYeJR39VG5U+1aeG8N6KBc5JLMTsCzMcn7DC/JRUq43GDhu3bHqK8h4zzBKJmWQg4lZCjrGxVV7HLKWA+RHtXT6HVWtPLGWi3T+xOFPPex6vfcThhbTJIFcjOgBnfGcZKICQNu5G+PatEvEUKK8bKyEnVJnwRpGNUpf9kgDGDg5b2xXlPAOMyddXMra2eIM3gYkFSCCXUkHYAe3ar3gvErmdikc2h7u5t06mlcKwty1wdIHcKwA7HMS75BNfUPDOx5XpqlFO/PgehxrqXcDB8j+yfI/T+dWfL/ESgEErZ8WIXPdk3Kxsf7xQCMn4gudznFDJcTQxKssUjzAiIsEKxSSbIshkJ0rG5KnOcjURjIxX1w7hkskHWMvWmjkEhhiHThfpnIhx8bezM3xBTjGRUKSlCRhrShOJ3tZrRZ3ayorocq6hlPqGGR/Ot9bjAKUpQClKUApSlAKUpmgFKUoBSlKAUpSgFKUzQClKUArGKzSgPkoK+DAK20qLhF7o9uyj5j4h+WhLhS7kqkSDbXI+yAnsoz3J9PXAPOJfFIwWOyqMkg57bkjvU3mniYafSx0xwYyxzh5pVwqqO7FY2OwzkyqB2NUr3sm2m2uTk4GFjU4/aIaQFR8xn2rlYnC0qkrZTfQ0jeXE+4eNJ+c0Y1GSBX1AZU6W8ADdjlNR28lr7uOIRNINWAmGC5PxsMklR5gaWGfYmqxOW+kHeUqmu4aaOOI4dA0bRiIsvhVcSyEhO7SHfbf4S7DSMsUfUkZQmwdIIVUaRl0GkBQMFVOrbGM1jqdFUf9W0SVRvgdNrBEelgoY4Hc52OATpwNx61U8x8pdYmVT4seIDc7frAefuv1G+xlcM4SkWO7uM5kcksS27EAnCD0VQABt7m9txWWPR06c81Of1NNKrOi88XZnndqWYJbwohlY4VhjTgd5CR+oo3J9sDcgVI5ihHDZ+Hy5JhhuEVj2J6olWeWQDfbWX22zIV8hXf2nCYo3eSONVeTGtl7tjft2GTucYydzk1E5g4d17aaHIUywyRhiMhS6FQxHsSD9K78HltcjjMS8Twsu7x4l7xrhv5i3ki1aC6kBxuUburY88MAfpXEcAv3trthINOsgSpnZJfPHqp7qfNSOxyBcnm38vwdrqUASwRFJEY5/rEZ6RQkd9UmMHzDA+deZWX4pG/u7ZJbeOKRm6Rljc4bWD0wVYZwJNOCWONTetaKiurrc5lO+qex7LwXCPNCOyv1EHbCTEvj5B+oKtq4rinMIs1jvJg/TC9CfQuojUQY3I9nDL/7pqdy/wDiRYXkixwTgysCRGyuj7bkeIYJx5A1OMrorlGzOnpSlTIilKUApSlAK5LjPNM0d49vGbVNMcThrh2TWZC40rjucp/EV1tcpxLgE/56S4jW3dXjiTEwbKdMuSRjzOs/arKdru5OFuJZcA4u8zXIdVHRuXiXTndVVSCc+fiP2qqtua5pLuSEG1VY7gxFXkYTOoAYsi+uD/A1acA4S8DXBcqRLcPKuM5CuF8LZ8xiqyx5fuIrqaQLbOks7S6m1dVVKhdI2x5D7mprJd+xJZdSwPOtqE19Q6dfTDaJCrvgnCEL4/hO4yMitN7zepjiNsY3MtwsHjLIEbcsrLp1B8A4BA+1c5f8EntlgC9PLcQV441EjQw5hlBG/iCM2T6Av6Vaf0TnLrM7x9Q3kdxKqghNMcTRKqeecHOT3Oak4U1rfn6EssFqTLrnmEjEEkbuJI0ZX6iAa5OmRkIfFnbH3rbY86wyGUNqQRzrCCyvh2dgqEeHbLHGD286gtylL+V6IaPULvr6sHBTrmXSfPVggVmflWYx3CB4xruluoSQxwwdZCkg9MrjIry1Pbn+jy0DpLfiSSPIitloiFkG/hLKGHz2INUdhzJJLdzoBEkVu5WQOW6xGkMJAOwQnt37GtvL3Cp45riWcxlpmjYCPVhdCCPHi77KN6h3XLVxLdtOZIoiIpoonhVg5EnwGUscEpgEAeeT7CKUE2vA8SjdlknOVqY3fq4WMIXJV1KiQ4RsFQdJPmBio95z1brA8qEy6HRGQK6uDIRpyGXIBG4JGD286oYuQ7jROC0IMsMSDBlbxRSiTUxck+IZ+VWnF+VJJXnZGjXqLalAc7PbSa8Pj9U4AyN6llpJ786eHmStTvvzp+yyu+cbaLGtyCUEhASRiiN2aQKp0D97FW8EwdQykMrAFSNwQdwR7Yrlrvl65Es0kDQg3MaLKJFY9NkTRrjwfEMfqmr/AIJwwW9vFCCSI0VAT3OkYyarkopKzK5KNtCdSlKrIHmPMHLXS44lzGraGtpXbxOw6+dBbSSQv6MgbYG3vvvMk8gPj6cftgHHua7bi/DTKAUbpyITpcrrGGGGVlyNSkeWRuFPlUThvKkcba3Z5n2/tD4F/cjUBF+eCe29UzpuTLoVFFHP8N5WNwCGLrGQQXyVkfIx+jPdV3+Pv+z3yK7lq5aSzgZhhukFZRgANGTG2w2GSmcD1r0wivLeBNpmvYv7u7kYY7dOZ5CgHyZJAfkKqrwShoXYebc9S6Q1PtpKrgakW7VkizZIvYjtWq4Ws2x2r6n7Vo4GbieOfi/xUxj8ouQs0sd2xz+yhh0kA+bRq/zGa5rkPlQTt13IxHKOnF2M7xjqMNR7KoGTgE9+1dxz/wAgm7vIpI5FRpisBEmoqHSOV0YFewITT27kHzNaeE8nX/DZ45pT1Eihmji6cjSpGHXPwmNdABGonO+BvtViu46EZNJ2Ow/ECzaXgVyHx1BGJmxturrIdh5YB7155+D3CydTqSrSTwxK4OGVI8zy6SO2UidT66xXV8b4nPcWcy29tK5nXpdQxSFQskRTW2gFn0R7AAHxynI8Nafwz5cuEiHSZomgLqepG3QuXlYFyodVk0iNIhqwCGBwMZzO17FUeKbtc9bFKruGvckN+YWFTnwCJnfbzLMyrv22ApV5nejsWVKUoBSlKAqebLx4rKeSNtLpEzKcA4KjI2PeoVjzerRya4plkijjd4yoDOsmQrJhsYJDdyMYOcVacc4X+Zt5ISxXqIV1DcjPsap+KcliYuTKVLRQRnwqRm3cyKSDswJOCp2Iq2OS1pd/4/ZZHLazNkXPEDQ9QCTV1eiIgA0jS4B0rpJU+E5znGPOsXfPEUedccwKoJJVwmYUJIBfx7nYnC523qJDyEVU4nIkFx+YjdUjUI5QRsugDSUKgbVm55GLyCUzgylVWVnhicPpJKlQR4CAdO3kBnfep2pXJfLOg4hxRYoTLpZxgHCAEkHGDuQAN9ySAK1cE45HdRdSPI8TIQ2MqyHBBwSD8wa18f4CLqAR6tBV0dTpVlyhyAyNsy+xrHLfADaxuhk6mqRpM6VTBfGQAuwGc1V2cviQ7OXxKbhl3d3waaKcW8IdliVUR2YIxUtIW9SDsMY962cW50CrcoizK8CuGl6QeJGUKw/WAOQ2QNq3HlCSN3NpdSW6SOXaLRG6hmOWMeoeDPmO29brjlPXHdxmUj80dRIAyh0Kpx6jw/xq28L67c/UneF/A0XPOQUTKkbyPBB1JGAVUDGPqKCCwbBG+Rt33zWYecv0cIMErTyx9Tox6cqowGYszABSTtk5Pp3r6l5P1yu8kpOq3a3AVVUhHUA6iN3wRkZ7ZPrWDylIOi6XDJPFEYepoQiSMnIDIdsg7gj3rz5dv+nnYLfhHGUuYRLHqxlgVYaWVlJDKw8iCKpbbn+F0DiOcamVIwyBeqzashCWx4dLZJIAx7irfgXBFtoemrFt2Zmb4mdySzH3JNVMvI6taRQGQ6oXLxyFVbc6tmRtmGGx9Ae9RXV3d+/Q8WS7Fzz9AkIl0TFcyB8BMxmE4cNlgCfQKSSASK38N4q8l/MgbVCILeRBgDBk6mTnuchR3quvPw+6iqOsAwieJsQxaSrsWJRcYjbfGRuRVtwjlzoTtL1C2qCGIggAfoAQGHz1HapPq1F23/ZJ5LaF5SlKoKRSlKAwa8tsoSnEr5SQcsGx5j9LK+/ticV6nXnfGLPRxuVhnE1gjexeKcI2P8nTqmurwZfQdqiJNbITvWs0U1zkdNl3aybV9zybVWw3GK+pLirc2hRl1KrmW40Q9b+4lhnP7sUqM/8A8NVeg4rhL23Esbxt8MiPG3ydSp/nXSco35msYHYkv0lWTPfqxjRKD761atGHldNGfExs0y3ArNKVqMgpSlAKUpQClKUArVcS6VZsZ0qTgeeBnFbaj3ykxuFGSUYAep0nH8aAouG86rKY9UM0SzKWhZwhEhVdZXwudLaQSM4zio0X4iRGOZzHIDAqMyhonJV20DSUcrqB7qSDUfgPJTNbQrdSSnRCUERMYERdCjEFB4mAJAJJwDW+L8PRokVp5G1wpDnTEulYnDoQFUDOR9c1papJ89/4L7U7895sv+fFgRHlgmQNqJDmFWUK2nZWfLnHiwudqu+McYW3tmnIZ1UAkLjUQSBtkjfftVVx3ksXLluq8ZeHoyaQhDICSMalJU5JzjGasuJcFE1q1uzEBkClhjVtg59PKq3k09yHY09ysPPCKkhlimjePp4iIQvJ1iRFo0sVOSCNyMY3rXPz0sSydeGWJ41R9BKNrWRtCsrhtONWxzjFSeJcnJO0jO7gukS+HAKNAxaORDjZsse+1ajyaSJGe4keWRFjMrLEcRDP6MJo0YOTnbvUl1XPp+yS6s+p+bmDCNLaWSURLJKiNH+jDZwNROHY4OAvlUex5zM1woijLQNaifXlQwyXG41dsoUxjOQT23raeSQmkwTzQkQrC5UqxdEzpzrBw4ycMN963WnJ6ROjROyKtv8AlymxV0yzKSSMhgXY5HfNPl2558jzsWIVt+IAkWPRbXBeXeFG0L1EChmfUWwFGQN++RjvW089JpQCKTqvM8BhYopSSMBmDMW09iCMHxZ2rd/Q0CK3VJZEktlKRSgJq0kBSrqRpIIA8vKtUnIqmIRmWQgy9aYkIWmkyGDFtOUIK/q42OK9+VzfnuPflnTKa+qhWFi0bSFpXkDtqVXxiMYxpTAHh8981NrOykUpSgFKUoBXI84xYurST1FzCffWiygfeCuuqj5r4NLcRx9FkV450lHU1aWCq6svh3GVcjPlUJq8WicJZZJlDWCK5CD8QvKW2dWBKsqyK2llJVlOsKQQQQflUbiPMt1KvgK26eiHXMRnzkI0rt+wM/4qywwVaTtlt4mmfSOHgm81/BbnW3vG4IDplmijbTq0u4DafUL3Pttv5Zqqbm1n/sIHf0eZhAn0XDSH/SK8+4OhOSSSxkclmJLN4zgsxOSfc+ldlYbLXRh0dCKvJ39jlVOlpybUEl47m/h81/d3kcCzwwKVkkkaOIOypHoGFM2rLFnUZwuNz7V6nwXgyW0XTQuw1M7M7and3Op2Y9skknYAegFef/hxh+JTMe8dsoX5SynV/wDUteniozpwhJqKLaVWdSClN3M0pSolgpSlAKUpQClKUArGKzSgMYrNKUApSlAKUpQClKUApSlAKUpQClKUApSlAKUpQHiv4ocBFve9VNluMuR6SLhZPvlW+ZPrVHFcDRXsfOvKf5+FUDiNkcOrFdQxgqwO4OCD9wK44fg5L/xMf/Lb/rroUq0FBKT2ONiMNUdVygrpnAWT4J9nYfxNWj8RwuK6iP8ABeUf+aj7k/2TeZz+3X2fwcl/4qP/AJTf9dWddT4sp+GrraJbfhFCDbzyY8TT6SfMhEUgfd2+9d9VLyjy/wDkrVYdQZgzMzgaQxZic4JPYaR9Kuq59SWabaOzQi4U4xe9hSlKrLhSlKA//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8" name="7 Rectángulo"/>
          <p:cNvSpPr/>
          <p:nvPr/>
        </p:nvSpPr>
        <p:spPr>
          <a:xfrm>
            <a:off x="307975" y="1135082"/>
            <a:ext cx="2606611" cy="523220"/>
          </a:xfrm>
          <a:prstGeom prst="rect">
            <a:avLst/>
          </a:prstGeom>
        </p:spPr>
        <p:txBody>
          <a:bodyPr wrap="none">
            <a:spAutoFit/>
          </a:bodyPr>
          <a:lstStyle/>
          <a:p>
            <a:r>
              <a:rPr lang="es-CO" sz="2800" dirty="0" smtClean="0">
                <a:solidFill>
                  <a:srgbClr val="FF0000"/>
                </a:solidFill>
              </a:rPr>
              <a:t>  A. Testamento</a:t>
            </a:r>
            <a:r>
              <a:rPr lang="es-CO" sz="2800" dirty="0">
                <a:solidFill>
                  <a:srgbClr val="FF0000"/>
                </a:solidFill>
              </a:rPr>
              <a:t>. </a:t>
            </a:r>
          </a:p>
        </p:txBody>
      </p:sp>
      <p:sp>
        <p:nvSpPr>
          <p:cNvPr id="9" name="8 Rectángulo"/>
          <p:cNvSpPr/>
          <p:nvPr/>
        </p:nvSpPr>
        <p:spPr>
          <a:xfrm>
            <a:off x="6166521" y="954533"/>
            <a:ext cx="2455416" cy="523220"/>
          </a:xfrm>
          <a:prstGeom prst="rect">
            <a:avLst/>
          </a:prstGeom>
        </p:spPr>
        <p:txBody>
          <a:bodyPr wrap="none">
            <a:spAutoFit/>
          </a:bodyPr>
          <a:lstStyle/>
          <a:p>
            <a:r>
              <a:rPr lang="es-CO" sz="2800" dirty="0" smtClean="0">
                <a:solidFill>
                  <a:srgbClr val="FF0000"/>
                </a:solidFill>
              </a:rPr>
              <a:t>  N. Testamento</a:t>
            </a:r>
            <a:endParaRPr lang="es-CO" sz="2800" dirty="0">
              <a:solidFill>
                <a:srgbClr val="FF0000"/>
              </a:solidFill>
            </a:endParaRPr>
          </a:p>
        </p:txBody>
      </p:sp>
      <p:sp>
        <p:nvSpPr>
          <p:cNvPr id="10" name="9 Rectángulo"/>
          <p:cNvSpPr/>
          <p:nvPr/>
        </p:nvSpPr>
        <p:spPr>
          <a:xfrm>
            <a:off x="141376" y="5157192"/>
            <a:ext cx="2952330" cy="1323439"/>
          </a:xfrm>
          <a:prstGeom prst="rect">
            <a:avLst/>
          </a:prstGeom>
        </p:spPr>
        <p:txBody>
          <a:bodyPr wrap="square">
            <a:spAutoFit/>
          </a:bodyPr>
          <a:lstStyle/>
          <a:p>
            <a:pPr algn="ctr"/>
            <a:r>
              <a:rPr lang="es-CO" sz="2000" b="1" dirty="0">
                <a:solidFill>
                  <a:srgbClr val="FF0000"/>
                </a:solidFill>
              </a:rPr>
              <a:t>Esa </a:t>
            </a:r>
            <a:r>
              <a:rPr lang="es-CO" sz="2000" b="1" dirty="0" smtClean="0">
                <a:solidFill>
                  <a:srgbClr val="FF0000"/>
                </a:solidFill>
              </a:rPr>
              <a:t>nube </a:t>
            </a:r>
            <a:r>
              <a:rPr lang="es-CO" sz="2000" b="1" dirty="0">
                <a:solidFill>
                  <a:srgbClr val="FF0000"/>
                </a:solidFill>
              </a:rPr>
              <a:t>esplendorosa que usted ve  </a:t>
            </a:r>
            <a:r>
              <a:rPr lang="es-CO" sz="2000" b="1" dirty="0" smtClean="0">
                <a:solidFill>
                  <a:srgbClr val="FF0000"/>
                </a:solidFill>
              </a:rPr>
              <a:t>en </a:t>
            </a:r>
            <a:r>
              <a:rPr lang="es-CO" sz="2000" b="1" dirty="0">
                <a:solidFill>
                  <a:srgbClr val="FF0000"/>
                </a:solidFill>
              </a:rPr>
              <a:t>medio de los dos  ángeles era la </a:t>
            </a:r>
            <a:r>
              <a:rPr lang="es-CO" sz="2000" b="1" dirty="0" smtClean="0">
                <a:solidFill>
                  <a:srgbClr val="FF0000"/>
                </a:solidFill>
              </a:rPr>
              <a:t>presencia </a:t>
            </a:r>
            <a:r>
              <a:rPr lang="es-CO" sz="2000" b="1" dirty="0">
                <a:solidFill>
                  <a:srgbClr val="FF0000"/>
                </a:solidFill>
              </a:rPr>
              <a:t>de Dios. </a:t>
            </a:r>
            <a:endParaRPr lang="es-CO" sz="2000" b="1" dirty="0">
              <a:solidFill>
                <a:srgbClr val="FF0000"/>
              </a:solidFill>
            </a:endParaRPr>
          </a:p>
        </p:txBody>
      </p:sp>
      <p:pic>
        <p:nvPicPr>
          <p:cNvPr id="2054" name="Picture 6" descr="http://t2.gstatic.com/images?q=tbn:ANd9GcQ-wMqyVhaTi7nhoY0TdEi-OI3HhtIcqTRPxDHlYJUKaRJ-85V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24612" y="4149080"/>
            <a:ext cx="2466975" cy="2331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0672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arn(inVertical)">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randombar(horizontal)">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down)">
                                      <p:cBhvr>
                                        <p:cTn id="25" dur="580">
                                          <p:stCondLst>
                                            <p:cond delay="0"/>
                                          </p:stCondLst>
                                        </p:cTn>
                                        <p:tgtEl>
                                          <p:spTgt spid="10"/>
                                        </p:tgtEl>
                                      </p:cBhvr>
                                    </p:animEffect>
                                    <p:anim calcmode="lin" valueType="num">
                                      <p:cBhvr>
                                        <p:cTn id="26"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1" dur="26">
                                          <p:stCondLst>
                                            <p:cond delay="650"/>
                                          </p:stCondLst>
                                        </p:cTn>
                                        <p:tgtEl>
                                          <p:spTgt spid="10"/>
                                        </p:tgtEl>
                                      </p:cBhvr>
                                      <p:to x="100000" y="60000"/>
                                    </p:animScale>
                                    <p:animScale>
                                      <p:cBhvr>
                                        <p:cTn id="32" dur="166" decel="50000">
                                          <p:stCondLst>
                                            <p:cond delay="676"/>
                                          </p:stCondLst>
                                        </p:cTn>
                                        <p:tgtEl>
                                          <p:spTgt spid="10"/>
                                        </p:tgtEl>
                                      </p:cBhvr>
                                      <p:to x="100000" y="100000"/>
                                    </p:animScale>
                                    <p:animScale>
                                      <p:cBhvr>
                                        <p:cTn id="33" dur="26">
                                          <p:stCondLst>
                                            <p:cond delay="1312"/>
                                          </p:stCondLst>
                                        </p:cTn>
                                        <p:tgtEl>
                                          <p:spTgt spid="10"/>
                                        </p:tgtEl>
                                      </p:cBhvr>
                                      <p:to x="100000" y="80000"/>
                                    </p:animScale>
                                    <p:animScale>
                                      <p:cBhvr>
                                        <p:cTn id="34" dur="166" decel="50000">
                                          <p:stCondLst>
                                            <p:cond delay="1338"/>
                                          </p:stCondLst>
                                        </p:cTn>
                                        <p:tgtEl>
                                          <p:spTgt spid="10"/>
                                        </p:tgtEl>
                                      </p:cBhvr>
                                      <p:to x="100000" y="100000"/>
                                    </p:animScale>
                                    <p:animScale>
                                      <p:cBhvr>
                                        <p:cTn id="35" dur="26">
                                          <p:stCondLst>
                                            <p:cond delay="1642"/>
                                          </p:stCondLst>
                                        </p:cTn>
                                        <p:tgtEl>
                                          <p:spTgt spid="10"/>
                                        </p:tgtEl>
                                      </p:cBhvr>
                                      <p:to x="100000" y="90000"/>
                                    </p:animScale>
                                    <p:animScale>
                                      <p:cBhvr>
                                        <p:cTn id="36" dur="166" decel="50000">
                                          <p:stCondLst>
                                            <p:cond delay="1668"/>
                                          </p:stCondLst>
                                        </p:cTn>
                                        <p:tgtEl>
                                          <p:spTgt spid="10"/>
                                        </p:tgtEl>
                                      </p:cBhvr>
                                      <p:to x="100000" y="100000"/>
                                    </p:animScale>
                                    <p:animScale>
                                      <p:cBhvr>
                                        <p:cTn id="37" dur="26">
                                          <p:stCondLst>
                                            <p:cond delay="1808"/>
                                          </p:stCondLst>
                                        </p:cTn>
                                        <p:tgtEl>
                                          <p:spTgt spid="10"/>
                                        </p:tgtEl>
                                      </p:cBhvr>
                                      <p:to x="100000" y="95000"/>
                                    </p:animScale>
                                    <p:animScale>
                                      <p:cBhvr>
                                        <p:cTn id="38" dur="166" decel="50000">
                                          <p:stCondLst>
                                            <p:cond delay="1834"/>
                                          </p:stCondLst>
                                        </p:cTn>
                                        <p:tgtEl>
                                          <p:spTgt spid="10"/>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31" presetClass="entr" presetSubtype="0"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1000" fill="hold"/>
                                        <p:tgtEl>
                                          <p:spTgt spid="9"/>
                                        </p:tgtEl>
                                        <p:attrNameLst>
                                          <p:attrName>ppt_w</p:attrName>
                                        </p:attrNameLst>
                                      </p:cBhvr>
                                      <p:tavLst>
                                        <p:tav tm="0">
                                          <p:val>
                                            <p:fltVal val="0"/>
                                          </p:val>
                                        </p:tav>
                                        <p:tav tm="100000">
                                          <p:val>
                                            <p:strVal val="#ppt_w"/>
                                          </p:val>
                                        </p:tav>
                                      </p:tavLst>
                                    </p:anim>
                                    <p:anim calcmode="lin" valueType="num">
                                      <p:cBhvr>
                                        <p:cTn id="44" dur="1000" fill="hold"/>
                                        <p:tgtEl>
                                          <p:spTgt spid="9"/>
                                        </p:tgtEl>
                                        <p:attrNameLst>
                                          <p:attrName>ppt_h</p:attrName>
                                        </p:attrNameLst>
                                      </p:cBhvr>
                                      <p:tavLst>
                                        <p:tav tm="0">
                                          <p:val>
                                            <p:fltVal val="0"/>
                                          </p:val>
                                        </p:tav>
                                        <p:tav tm="100000">
                                          <p:val>
                                            <p:strVal val="#ppt_h"/>
                                          </p:val>
                                        </p:tav>
                                      </p:tavLst>
                                    </p:anim>
                                    <p:anim calcmode="lin" valueType="num">
                                      <p:cBhvr>
                                        <p:cTn id="45" dur="1000" fill="hold"/>
                                        <p:tgtEl>
                                          <p:spTgt spid="9"/>
                                        </p:tgtEl>
                                        <p:attrNameLst>
                                          <p:attrName>style.rotation</p:attrName>
                                        </p:attrNameLst>
                                      </p:cBhvr>
                                      <p:tavLst>
                                        <p:tav tm="0">
                                          <p:val>
                                            <p:fltVal val="90"/>
                                          </p:val>
                                        </p:tav>
                                        <p:tav tm="100000">
                                          <p:val>
                                            <p:fltVal val="0"/>
                                          </p:val>
                                        </p:tav>
                                      </p:tavLst>
                                    </p:anim>
                                    <p:animEffect transition="in" filter="fade">
                                      <p:cBhvr>
                                        <p:cTn id="46" dur="1000"/>
                                        <p:tgtEl>
                                          <p:spTgt spid="9"/>
                                        </p:tgtEl>
                                      </p:cBhvr>
                                    </p:animEffect>
                                  </p:childTnLst>
                                </p:cTn>
                              </p:par>
                            </p:childTnLst>
                          </p:cTn>
                        </p:par>
                      </p:childTnLst>
                    </p:cTn>
                  </p:par>
                  <p:par>
                    <p:cTn id="47" fill="hold">
                      <p:stCondLst>
                        <p:cond delay="indefinite"/>
                      </p:stCondLst>
                      <p:childTnLst>
                        <p:par>
                          <p:cTn id="48" fill="hold">
                            <p:stCondLst>
                              <p:cond delay="0"/>
                            </p:stCondLst>
                            <p:childTnLst>
                              <p:par>
                                <p:cTn id="49" presetID="31" presetClass="entr" presetSubtype="0" fill="hold" nodeType="click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p:cTn id="51" dur="1000" fill="hold"/>
                                        <p:tgtEl>
                                          <p:spTgt spid="6"/>
                                        </p:tgtEl>
                                        <p:attrNameLst>
                                          <p:attrName>ppt_w</p:attrName>
                                        </p:attrNameLst>
                                      </p:cBhvr>
                                      <p:tavLst>
                                        <p:tav tm="0">
                                          <p:val>
                                            <p:fltVal val="0"/>
                                          </p:val>
                                        </p:tav>
                                        <p:tav tm="100000">
                                          <p:val>
                                            <p:strVal val="#ppt_w"/>
                                          </p:val>
                                        </p:tav>
                                      </p:tavLst>
                                    </p:anim>
                                    <p:anim calcmode="lin" valueType="num">
                                      <p:cBhvr>
                                        <p:cTn id="52" dur="1000" fill="hold"/>
                                        <p:tgtEl>
                                          <p:spTgt spid="6"/>
                                        </p:tgtEl>
                                        <p:attrNameLst>
                                          <p:attrName>ppt_h</p:attrName>
                                        </p:attrNameLst>
                                      </p:cBhvr>
                                      <p:tavLst>
                                        <p:tav tm="0">
                                          <p:val>
                                            <p:fltVal val="0"/>
                                          </p:val>
                                        </p:tav>
                                        <p:tav tm="100000">
                                          <p:val>
                                            <p:strVal val="#ppt_h"/>
                                          </p:val>
                                        </p:tav>
                                      </p:tavLst>
                                    </p:anim>
                                    <p:anim calcmode="lin" valueType="num">
                                      <p:cBhvr>
                                        <p:cTn id="53" dur="1000" fill="hold"/>
                                        <p:tgtEl>
                                          <p:spTgt spid="6"/>
                                        </p:tgtEl>
                                        <p:attrNameLst>
                                          <p:attrName>style.rotation</p:attrName>
                                        </p:attrNameLst>
                                      </p:cBhvr>
                                      <p:tavLst>
                                        <p:tav tm="0">
                                          <p:val>
                                            <p:fltVal val="90"/>
                                          </p:val>
                                        </p:tav>
                                        <p:tav tm="100000">
                                          <p:val>
                                            <p:fltVal val="0"/>
                                          </p:val>
                                        </p:tav>
                                      </p:tavLst>
                                    </p:anim>
                                    <p:animEffect transition="in" filter="fade">
                                      <p:cBhvr>
                                        <p:cTn id="54" dur="1000"/>
                                        <p:tgtEl>
                                          <p:spTgt spid="6"/>
                                        </p:tgtEl>
                                      </p:cBhvr>
                                    </p:animEffect>
                                  </p:childTnLst>
                                </p:cTn>
                              </p:par>
                            </p:childTnLst>
                          </p:cTn>
                        </p:par>
                      </p:childTnLst>
                    </p:cTn>
                  </p:par>
                  <p:par>
                    <p:cTn id="55" fill="hold">
                      <p:stCondLst>
                        <p:cond delay="indefinite"/>
                      </p:stCondLst>
                      <p:childTnLst>
                        <p:par>
                          <p:cTn id="56" fill="hold">
                            <p:stCondLst>
                              <p:cond delay="0"/>
                            </p:stCondLst>
                            <p:childTnLst>
                              <p:par>
                                <p:cTn id="57" presetID="31" presetClass="entr" presetSubtype="0" fill="hold" nodeType="clickEffect">
                                  <p:stCondLst>
                                    <p:cond delay="0"/>
                                  </p:stCondLst>
                                  <p:childTnLst>
                                    <p:set>
                                      <p:cBhvr>
                                        <p:cTn id="58" dur="1" fill="hold">
                                          <p:stCondLst>
                                            <p:cond delay="0"/>
                                          </p:stCondLst>
                                        </p:cTn>
                                        <p:tgtEl>
                                          <p:spTgt spid="2054"/>
                                        </p:tgtEl>
                                        <p:attrNameLst>
                                          <p:attrName>style.visibility</p:attrName>
                                        </p:attrNameLst>
                                      </p:cBhvr>
                                      <p:to>
                                        <p:strVal val="visible"/>
                                      </p:to>
                                    </p:set>
                                    <p:anim calcmode="lin" valueType="num">
                                      <p:cBhvr>
                                        <p:cTn id="59" dur="1000" fill="hold"/>
                                        <p:tgtEl>
                                          <p:spTgt spid="2054"/>
                                        </p:tgtEl>
                                        <p:attrNameLst>
                                          <p:attrName>ppt_w</p:attrName>
                                        </p:attrNameLst>
                                      </p:cBhvr>
                                      <p:tavLst>
                                        <p:tav tm="0">
                                          <p:val>
                                            <p:fltVal val="0"/>
                                          </p:val>
                                        </p:tav>
                                        <p:tav tm="100000">
                                          <p:val>
                                            <p:strVal val="#ppt_w"/>
                                          </p:val>
                                        </p:tav>
                                      </p:tavLst>
                                    </p:anim>
                                    <p:anim calcmode="lin" valueType="num">
                                      <p:cBhvr>
                                        <p:cTn id="60" dur="1000" fill="hold"/>
                                        <p:tgtEl>
                                          <p:spTgt spid="2054"/>
                                        </p:tgtEl>
                                        <p:attrNameLst>
                                          <p:attrName>ppt_h</p:attrName>
                                        </p:attrNameLst>
                                      </p:cBhvr>
                                      <p:tavLst>
                                        <p:tav tm="0">
                                          <p:val>
                                            <p:fltVal val="0"/>
                                          </p:val>
                                        </p:tav>
                                        <p:tav tm="100000">
                                          <p:val>
                                            <p:strVal val="#ppt_h"/>
                                          </p:val>
                                        </p:tav>
                                      </p:tavLst>
                                    </p:anim>
                                    <p:anim calcmode="lin" valueType="num">
                                      <p:cBhvr>
                                        <p:cTn id="61" dur="1000" fill="hold"/>
                                        <p:tgtEl>
                                          <p:spTgt spid="2054"/>
                                        </p:tgtEl>
                                        <p:attrNameLst>
                                          <p:attrName>style.rotation</p:attrName>
                                        </p:attrNameLst>
                                      </p:cBhvr>
                                      <p:tavLst>
                                        <p:tav tm="0">
                                          <p:val>
                                            <p:fltVal val="90"/>
                                          </p:val>
                                        </p:tav>
                                        <p:tav tm="100000">
                                          <p:val>
                                            <p:fltVal val="0"/>
                                          </p:val>
                                        </p:tav>
                                      </p:tavLst>
                                    </p:anim>
                                    <p:animEffect transition="in" filter="fade">
                                      <p:cBhvr>
                                        <p:cTn id="62" dur="1000"/>
                                        <p:tgtEl>
                                          <p:spTgt spid="20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906888" cy="4320480"/>
          </a:xfrm>
        </p:spPr>
        <p:txBody>
          <a:bodyPr>
            <a:normAutofit/>
          </a:bodyPr>
          <a:lstStyle/>
          <a:p>
            <a:pPr marL="0" indent="0" algn="ctr">
              <a:buNone/>
            </a:pPr>
            <a:r>
              <a:rPr lang="es-CO" dirty="0"/>
              <a:t>Tomando en mente eso, Pablo esta admirado de que alguien podría pensar siquiera, en vivir una vida inmoral, pecaminoso, y no pura mientras viva el </a:t>
            </a:r>
            <a:r>
              <a:rPr lang="es-CO" dirty="0" smtClean="0"/>
              <a:t>Espíritu </a:t>
            </a:r>
            <a:r>
              <a:rPr lang="es-CO" dirty="0"/>
              <a:t>Santo dentro de nosotros. </a:t>
            </a:r>
            <a:endParaRPr lang="es-CO" dirty="0" smtClean="0"/>
          </a:p>
          <a:p>
            <a:pPr marL="0" indent="0">
              <a:buNone/>
            </a:pPr>
            <a:endParaRPr lang="es-CO" dirty="0"/>
          </a:p>
        </p:txBody>
      </p:sp>
      <p:pic>
        <p:nvPicPr>
          <p:cNvPr id="1028" name="Picture 4" descr="http://www.dibujosbiblicos.net/data/media/7/BorrachoDeprimi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1124744"/>
            <a:ext cx="3344441" cy="401002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528" y="5134770"/>
            <a:ext cx="8568952" cy="1569660"/>
          </a:xfrm>
          <a:prstGeom prst="rect">
            <a:avLst/>
          </a:prstGeom>
        </p:spPr>
        <p:txBody>
          <a:bodyPr wrap="square">
            <a:spAutoFit/>
          </a:bodyPr>
          <a:lstStyle/>
          <a:p>
            <a:pPr algn="ctr"/>
            <a:r>
              <a:rPr lang="es-CO" sz="3200" dirty="0"/>
              <a:t>¡Como no debemos andar en santa y piadosa manera de vivir ya que somos la habitación del Espíritu Santo! </a:t>
            </a:r>
            <a:endParaRPr lang="es-CO" sz="3200" dirty="0"/>
          </a:p>
        </p:txBody>
      </p:sp>
    </p:spTree>
    <p:extLst>
      <p:ext uri="{BB962C8B-B14F-4D97-AF65-F5344CB8AC3E}">
        <p14:creationId xmlns:p14="http://schemas.microsoft.com/office/powerpoint/2010/main" val="2483596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60648"/>
            <a:ext cx="5400600" cy="6480720"/>
          </a:xfrm>
        </p:spPr>
        <p:txBody>
          <a:bodyPr>
            <a:normAutofit lnSpcReduction="10000"/>
          </a:bodyPr>
          <a:lstStyle/>
          <a:p>
            <a:pPr marL="0" indent="0" algn="ctr">
              <a:buNone/>
            </a:pPr>
            <a:r>
              <a:rPr lang="es-CO" dirty="0"/>
              <a:t>Se puede reconocer a las mujeres </a:t>
            </a:r>
            <a:r>
              <a:rPr lang="es-CO" dirty="0" smtClean="0"/>
              <a:t>y hombres que </a:t>
            </a:r>
            <a:r>
              <a:rPr lang="es-CO" dirty="0"/>
              <a:t>están </a:t>
            </a:r>
            <a:r>
              <a:rPr lang="es-CO" dirty="0" smtClean="0"/>
              <a:t>agradecidos </a:t>
            </a:r>
            <a:r>
              <a:rPr lang="es-CO" dirty="0"/>
              <a:t>de ser </a:t>
            </a:r>
            <a:r>
              <a:rPr lang="es-CO" dirty="0" smtClean="0"/>
              <a:t>hijos </a:t>
            </a:r>
            <a:r>
              <a:rPr lang="es-CO" dirty="0"/>
              <a:t>de Dios por su aspecto externo. </a:t>
            </a:r>
            <a:endParaRPr lang="es-CO" dirty="0" smtClean="0"/>
          </a:p>
          <a:p>
            <a:pPr marL="0" indent="0" algn="ctr">
              <a:buNone/>
            </a:pPr>
            <a:r>
              <a:rPr lang="es-CO" dirty="0" smtClean="0"/>
              <a:t>Estas </a:t>
            </a:r>
            <a:r>
              <a:rPr lang="es-CO" dirty="0"/>
              <a:t>comprenden la mayordomía que tienen sobre su cuerpo y lo tratan con decoro; lo cuidan como cuidarían un santo templo porque entienden la enseñanza del Señor: “¿</a:t>
            </a:r>
            <a:r>
              <a:rPr lang="es-CO" i="1" dirty="0"/>
              <a:t>No sabéis que sois templo de Dios, y que el Espíritu de Dios mora en vosotros</a:t>
            </a:r>
            <a:r>
              <a:rPr lang="es-CO" dirty="0"/>
              <a:t>?”. </a:t>
            </a:r>
          </a:p>
        </p:txBody>
      </p:sp>
      <p:pic>
        <p:nvPicPr>
          <p:cNvPr id="3074" name="Picture 2" descr="http://t3.gstatic.com/images?q=tbn:ANd9GcQ-k8lgArfvfwhV3k0mePb1hJDNDDyBYe6-xXs9UtqSyDwJt60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1412776"/>
            <a:ext cx="3168352" cy="31112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228576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4896544" cy="6120680"/>
          </a:xfrm>
        </p:spPr>
        <p:txBody>
          <a:bodyPr>
            <a:normAutofit/>
          </a:bodyPr>
          <a:lstStyle/>
          <a:p>
            <a:pPr marL="0" indent="0" algn="ctr">
              <a:buNone/>
            </a:pPr>
            <a:r>
              <a:rPr lang="es-CO" dirty="0"/>
              <a:t> Las mujeres </a:t>
            </a:r>
            <a:r>
              <a:rPr lang="es-CO" dirty="0" smtClean="0"/>
              <a:t>y hombres que </a:t>
            </a:r>
            <a:r>
              <a:rPr lang="es-CO" dirty="0"/>
              <a:t>aman a Dios nunca abusarían ni desfigurarían su templo con </a:t>
            </a:r>
            <a:r>
              <a:rPr lang="es-CO" i="1" u="sng" dirty="0" smtClean="0"/>
              <a:t>grafiti</a:t>
            </a:r>
            <a:r>
              <a:rPr lang="es-CO" dirty="0" smtClean="0"/>
              <a:t>, </a:t>
            </a:r>
            <a:r>
              <a:rPr lang="es-CO" i="1" u="sng" dirty="0" smtClean="0"/>
              <a:t>pirsin</a:t>
            </a:r>
            <a:r>
              <a:rPr lang="es-CO" dirty="0" smtClean="0"/>
              <a:t>, o </a:t>
            </a:r>
            <a:r>
              <a:rPr lang="es-CO" i="1" u="sng" dirty="0"/>
              <a:t>silicona para poner sus figuras voluptuosas</a:t>
            </a:r>
            <a:r>
              <a:rPr lang="es-CO" dirty="0"/>
              <a:t>, para de esta manera llamar la atención,  ni abrirían de par en par las puertas de ese santo y dedicado edificio para invitar al mundo a mirarlo</a:t>
            </a:r>
            <a:r>
              <a:rPr lang="es-CO" dirty="0" smtClean="0"/>
              <a:t>.</a:t>
            </a:r>
            <a:endParaRPr lang="es-CO" dirty="0"/>
          </a:p>
        </p:txBody>
      </p:sp>
      <p:pic>
        <p:nvPicPr>
          <p:cNvPr id="4098" name="Picture 2" descr="http://t1.gstatic.com/images?q=tbn:ANd9GcRZ3jUz2cOxAv75031WBzQZCq-DeD5kZhK3xKP2lpxVXDnxF8G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0335" y="476672"/>
            <a:ext cx="2952328" cy="246010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t3.gstatic.com/images?q=tbn:ANd9GcQP1AvZkajKrgKsO6LJJC2yG7xUg8QPS8DLoYhPUkwo6a0G8RKkz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216" y="3068961"/>
            <a:ext cx="1828800" cy="1440159"/>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t3.gstatic.com/images?q=tbn:ANd9GcQz5ris5YYu7K-S9npzTgPqyOhdLLHC4Qkq6Ed2YmsYE3FCPlu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88732" y="4653136"/>
            <a:ext cx="2286000" cy="2000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5713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wipe(down)">
                                      <p:cBhvr>
                                        <p:cTn id="7" dur="580">
                                          <p:stCondLst>
                                            <p:cond delay="0"/>
                                          </p:stCondLst>
                                        </p:cTn>
                                        <p:tgtEl>
                                          <p:spTgt spid="4098"/>
                                        </p:tgtEl>
                                      </p:cBhvr>
                                    </p:animEffect>
                                    <p:anim calcmode="lin" valueType="num">
                                      <p:cBhvr>
                                        <p:cTn id="8" dur="1822" tmFilter="0,0; 0.14,0.36; 0.43,0.73; 0.71,0.91; 1.0,1.0">
                                          <p:stCondLst>
                                            <p:cond delay="0"/>
                                          </p:stCondLst>
                                        </p:cTn>
                                        <p:tgtEl>
                                          <p:spTgt spid="409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09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09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09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098"/>
                                        </p:tgtEl>
                                        <p:attrNameLst>
                                          <p:attrName>ppt_y</p:attrName>
                                        </p:attrNameLst>
                                      </p:cBhvr>
                                      <p:tavLst>
                                        <p:tav tm="0" fmla="#ppt_y-sin(pi*$)/81">
                                          <p:val>
                                            <p:fltVal val="0"/>
                                          </p:val>
                                        </p:tav>
                                        <p:tav tm="100000">
                                          <p:val>
                                            <p:fltVal val="1"/>
                                          </p:val>
                                        </p:tav>
                                      </p:tavLst>
                                    </p:anim>
                                    <p:animScale>
                                      <p:cBhvr>
                                        <p:cTn id="13" dur="26">
                                          <p:stCondLst>
                                            <p:cond delay="650"/>
                                          </p:stCondLst>
                                        </p:cTn>
                                        <p:tgtEl>
                                          <p:spTgt spid="4098"/>
                                        </p:tgtEl>
                                      </p:cBhvr>
                                      <p:to x="100000" y="60000"/>
                                    </p:animScale>
                                    <p:animScale>
                                      <p:cBhvr>
                                        <p:cTn id="14" dur="166" decel="50000">
                                          <p:stCondLst>
                                            <p:cond delay="676"/>
                                          </p:stCondLst>
                                        </p:cTn>
                                        <p:tgtEl>
                                          <p:spTgt spid="4098"/>
                                        </p:tgtEl>
                                      </p:cBhvr>
                                      <p:to x="100000" y="100000"/>
                                    </p:animScale>
                                    <p:animScale>
                                      <p:cBhvr>
                                        <p:cTn id="15" dur="26">
                                          <p:stCondLst>
                                            <p:cond delay="1312"/>
                                          </p:stCondLst>
                                        </p:cTn>
                                        <p:tgtEl>
                                          <p:spTgt spid="4098"/>
                                        </p:tgtEl>
                                      </p:cBhvr>
                                      <p:to x="100000" y="80000"/>
                                    </p:animScale>
                                    <p:animScale>
                                      <p:cBhvr>
                                        <p:cTn id="16" dur="166" decel="50000">
                                          <p:stCondLst>
                                            <p:cond delay="1338"/>
                                          </p:stCondLst>
                                        </p:cTn>
                                        <p:tgtEl>
                                          <p:spTgt spid="4098"/>
                                        </p:tgtEl>
                                      </p:cBhvr>
                                      <p:to x="100000" y="100000"/>
                                    </p:animScale>
                                    <p:animScale>
                                      <p:cBhvr>
                                        <p:cTn id="17" dur="26">
                                          <p:stCondLst>
                                            <p:cond delay="1642"/>
                                          </p:stCondLst>
                                        </p:cTn>
                                        <p:tgtEl>
                                          <p:spTgt spid="4098"/>
                                        </p:tgtEl>
                                      </p:cBhvr>
                                      <p:to x="100000" y="90000"/>
                                    </p:animScale>
                                    <p:animScale>
                                      <p:cBhvr>
                                        <p:cTn id="18" dur="166" decel="50000">
                                          <p:stCondLst>
                                            <p:cond delay="1668"/>
                                          </p:stCondLst>
                                        </p:cTn>
                                        <p:tgtEl>
                                          <p:spTgt spid="4098"/>
                                        </p:tgtEl>
                                      </p:cBhvr>
                                      <p:to x="100000" y="100000"/>
                                    </p:animScale>
                                    <p:animScale>
                                      <p:cBhvr>
                                        <p:cTn id="19" dur="26">
                                          <p:stCondLst>
                                            <p:cond delay="1808"/>
                                          </p:stCondLst>
                                        </p:cTn>
                                        <p:tgtEl>
                                          <p:spTgt spid="4098"/>
                                        </p:tgtEl>
                                      </p:cBhvr>
                                      <p:to x="100000" y="95000"/>
                                    </p:animScale>
                                    <p:animScale>
                                      <p:cBhvr>
                                        <p:cTn id="20" dur="166" decel="50000">
                                          <p:stCondLst>
                                            <p:cond delay="1834"/>
                                          </p:stCondLst>
                                        </p:cTn>
                                        <p:tgtEl>
                                          <p:spTgt spid="4098"/>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5" presetClass="entr" presetSubtype="0" fill="hold" nodeType="clickEffect">
                                  <p:stCondLst>
                                    <p:cond delay="0"/>
                                  </p:stCondLst>
                                  <p:childTnLst>
                                    <p:set>
                                      <p:cBhvr>
                                        <p:cTn id="24" dur="1" fill="hold">
                                          <p:stCondLst>
                                            <p:cond delay="0"/>
                                          </p:stCondLst>
                                        </p:cTn>
                                        <p:tgtEl>
                                          <p:spTgt spid="4100"/>
                                        </p:tgtEl>
                                        <p:attrNameLst>
                                          <p:attrName>style.visibility</p:attrName>
                                        </p:attrNameLst>
                                      </p:cBhvr>
                                      <p:to>
                                        <p:strVal val="visible"/>
                                      </p:to>
                                    </p:set>
                                    <p:animEffect transition="in" filter="fade">
                                      <p:cBhvr>
                                        <p:cTn id="25" dur="2000"/>
                                        <p:tgtEl>
                                          <p:spTgt spid="4100"/>
                                        </p:tgtEl>
                                      </p:cBhvr>
                                    </p:animEffect>
                                    <p:anim calcmode="lin" valueType="num">
                                      <p:cBhvr>
                                        <p:cTn id="26" dur="2000" fill="hold"/>
                                        <p:tgtEl>
                                          <p:spTgt spid="4100"/>
                                        </p:tgtEl>
                                        <p:attrNameLst>
                                          <p:attrName>ppt_w</p:attrName>
                                        </p:attrNameLst>
                                      </p:cBhvr>
                                      <p:tavLst>
                                        <p:tav tm="0" fmla="#ppt_w*sin(2.5*pi*$)">
                                          <p:val>
                                            <p:fltVal val="0"/>
                                          </p:val>
                                        </p:tav>
                                        <p:tav tm="100000">
                                          <p:val>
                                            <p:fltVal val="1"/>
                                          </p:val>
                                        </p:tav>
                                      </p:tavLst>
                                    </p:anim>
                                    <p:anim calcmode="lin" valueType="num">
                                      <p:cBhvr>
                                        <p:cTn id="27" dur="2000" fill="hold"/>
                                        <p:tgtEl>
                                          <p:spTgt spid="4100"/>
                                        </p:tgtEl>
                                        <p:attrNameLst>
                                          <p:attrName>ppt_h</p:attrName>
                                        </p:attrNameLst>
                                      </p:cBhvr>
                                      <p:tavLst>
                                        <p:tav tm="0">
                                          <p:val>
                                            <p:strVal val="#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4102"/>
                                        </p:tgtEl>
                                        <p:attrNameLst>
                                          <p:attrName>style.visibility</p:attrName>
                                        </p:attrNameLst>
                                      </p:cBhvr>
                                      <p:to>
                                        <p:strVal val="visible"/>
                                      </p:to>
                                    </p:set>
                                    <p:anim calcmode="lin" valueType="num">
                                      <p:cBhvr>
                                        <p:cTn id="32" dur="1000" fill="hold"/>
                                        <p:tgtEl>
                                          <p:spTgt spid="4102"/>
                                        </p:tgtEl>
                                        <p:attrNameLst>
                                          <p:attrName>ppt_w</p:attrName>
                                        </p:attrNameLst>
                                      </p:cBhvr>
                                      <p:tavLst>
                                        <p:tav tm="0">
                                          <p:val>
                                            <p:fltVal val="0"/>
                                          </p:val>
                                        </p:tav>
                                        <p:tav tm="100000">
                                          <p:val>
                                            <p:strVal val="#ppt_w"/>
                                          </p:val>
                                        </p:tav>
                                      </p:tavLst>
                                    </p:anim>
                                    <p:anim calcmode="lin" valueType="num">
                                      <p:cBhvr>
                                        <p:cTn id="33" dur="1000" fill="hold"/>
                                        <p:tgtEl>
                                          <p:spTgt spid="4102"/>
                                        </p:tgtEl>
                                        <p:attrNameLst>
                                          <p:attrName>ppt_h</p:attrName>
                                        </p:attrNameLst>
                                      </p:cBhvr>
                                      <p:tavLst>
                                        <p:tav tm="0">
                                          <p:val>
                                            <p:fltVal val="0"/>
                                          </p:val>
                                        </p:tav>
                                        <p:tav tm="100000">
                                          <p:val>
                                            <p:strVal val="#ppt_h"/>
                                          </p:val>
                                        </p:tav>
                                      </p:tavLst>
                                    </p:anim>
                                    <p:anim calcmode="lin" valueType="num">
                                      <p:cBhvr>
                                        <p:cTn id="34" dur="1000" fill="hold"/>
                                        <p:tgtEl>
                                          <p:spTgt spid="4102"/>
                                        </p:tgtEl>
                                        <p:attrNameLst>
                                          <p:attrName>style.rotation</p:attrName>
                                        </p:attrNameLst>
                                      </p:cBhvr>
                                      <p:tavLst>
                                        <p:tav tm="0">
                                          <p:val>
                                            <p:fltVal val="90"/>
                                          </p:val>
                                        </p:tav>
                                        <p:tav tm="100000">
                                          <p:val>
                                            <p:fltVal val="0"/>
                                          </p:val>
                                        </p:tav>
                                      </p:tavLst>
                                    </p:anim>
                                    <p:animEffect transition="in" filter="fade">
                                      <p:cBhvr>
                                        <p:cTn id="35" dur="1000"/>
                                        <p:tgtEl>
                                          <p:spTgt spid="4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834880" cy="4236319"/>
          </a:xfrm>
        </p:spPr>
        <p:txBody>
          <a:bodyPr>
            <a:normAutofit fontScale="92500" lnSpcReduction="20000"/>
          </a:bodyPr>
          <a:lstStyle/>
          <a:p>
            <a:pPr marL="0" indent="0" algn="ctr">
              <a:buNone/>
            </a:pPr>
            <a:r>
              <a:rPr lang="es-CO" dirty="0"/>
              <a:t> Cuánto más sagrado que un templo es el cuerpo, puesto que no ha sido hecho por el hombre, sino que fue hecho por Dios. </a:t>
            </a:r>
            <a:r>
              <a:rPr lang="es-CO" dirty="0" smtClean="0"/>
              <a:t>Nosotros, hombres y mujeres somos los mayordomos</a:t>
            </a:r>
            <a:r>
              <a:rPr lang="es-CO" dirty="0"/>
              <a:t>, </a:t>
            </a:r>
            <a:r>
              <a:rPr lang="es-CO" dirty="0" smtClean="0"/>
              <a:t>los </a:t>
            </a:r>
            <a:r>
              <a:rPr lang="es-CO" dirty="0"/>
              <a:t>guardas de la pureza con la que [nuestro cuerpo] vino del cielo</a:t>
            </a:r>
            <a:r>
              <a:rPr lang="es-CO" dirty="0" smtClean="0"/>
              <a:t>.</a:t>
            </a:r>
          </a:p>
          <a:p>
            <a:pPr marL="0" indent="0" algn="ctr">
              <a:buNone/>
            </a:pPr>
            <a:r>
              <a:rPr lang="es-CO" dirty="0" smtClean="0"/>
              <a:t> </a:t>
            </a:r>
            <a:endParaRPr lang="es-CO" dirty="0"/>
          </a:p>
        </p:txBody>
      </p:sp>
      <p:pic>
        <p:nvPicPr>
          <p:cNvPr id="5122" name="Picture 2" descr="http://t3.gstatic.com/images?q=tbn:ANd9GcT03WbAjqDvlua6NOkI0AUjecqpyfgn4s1n3Eih-oqCTeZE9tI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620688"/>
            <a:ext cx="2232248" cy="367240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528" y="5013176"/>
            <a:ext cx="8352928" cy="1569660"/>
          </a:xfrm>
          <a:prstGeom prst="rect">
            <a:avLst/>
          </a:prstGeom>
        </p:spPr>
        <p:txBody>
          <a:bodyPr wrap="square">
            <a:spAutoFit/>
          </a:bodyPr>
          <a:lstStyle/>
          <a:p>
            <a:pPr algn="ctr"/>
            <a:r>
              <a:rPr lang="es-CO" sz="3200" dirty="0">
                <a:solidFill>
                  <a:srgbClr val="FF0000"/>
                </a:solidFill>
              </a:rPr>
              <a:t>“</a:t>
            </a:r>
            <a:r>
              <a:rPr lang="es-CO" sz="3200" i="1" u="sng" dirty="0">
                <a:solidFill>
                  <a:srgbClr val="FF0000"/>
                </a:solidFill>
              </a:rPr>
              <a:t>Si alguno destruyere el templo de Dios, Dios le destruirá a él; porque el templo de Dios, el cual sois vosotros, santo es</a:t>
            </a:r>
            <a:r>
              <a:rPr lang="es-CO" sz="3200" dirty="0">
                <a:solidFill>
                  <a:srgbClr val="FF0000"/>
                </a:solidFill>
              </a:rPr>
              <a:t>”.</a:t>
            </a:r>
            <a:endParaRPr lang="es-CO" sz="3200" dirty="0">
              <a:solidFill>
                <a:srgbClr val="FF0000"/>
              </a:solidFill>
            </a:endParaRPr>
          </a:p>
        </p:txBody>
      </p:sp>
    </p:spTree>
    <p:extLst>
      <p:ext uri="{BB962C8B-B14F-4D97-AF65-F5344CB8AC3E}">
        <p14:creationId xmlns:p14="http://schemas.microsoft.com/office/powerpoint/2010/main" val="2701613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4618856" cy="5505475"/>
          </a:xfrm>
        </p:spPr>
        <p:txBody>
          <a:bodyPr>
            <a:normAutofit fontScale="92500" lnSpcReduction="10000"/>
          </a:bodyPr>
          <a:lstStyle/>
          <a:p>
            <a:pPr marL="0" indent="0" algn="ctr">
              <a:buNone/>
            </a:pPr>
            <a:r>
              <a:rPr lang="es-CO" dirty="0" smtClean="0"/>
              <a:t>Sobre todo, las </a:t>
            </a:r>
            <a:r>
              <a:rPr lang="es-CO" dirty="0"/>
              <a:t>agradecidas hijas de Dios cuidan su cuerpo con esmero, puesto que saben que son la fuente de la vida y reverencian la vida; no descubren su cuerpo para congraciarse con el mundo, sino que son recatadas para recibir la aprobación de su Padre Celestial, porque saben que Él las ama profundamente.</a:t>
            </a:r>
          </a:p>
          <a:p>
            <a:endParaRPr lang="es-CO" dirty="0"/>
          </a:p>
          <a:p>
            <a:endParaRPr lang="es-CO" dirty="0"/>
          </a:p>
          <a:p>
            <a:endParaRPr lang="es-CO" dirty="0"/>
          </a:p>
        </p:txBody>
      </p:sp>
      <p:pic>
        <p:nvPicPr>
          <p:cNvPr id="6146" name="Picture 2" descr="http://t3.gstatic.com/images?q=tbn:ANd9GcQSs4lZkfKs4W3kBh3ht5Jlw-xfUdhTBoE23kCy0w24bNdGrDpo8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1196752"/>
            <a:ext cx="2808312" cy="4176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335901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584176"/>
          </a:xfrm>
        </p:spPr>
        <p:txBody>
          <a:bodyPr>
            <a:normAutofit/>
          </a:bodyPr>
          <a:lstStyle/>
          <a:p>
            <a:pPr marL="0" indent="0" algn="ctr" fontAlgn="base">
              <a:buNone/>
            </a:pPr>
            <a:r>
              <a:rPr lang="es-CO" smtClean="0"/>
              <a:t>Recuerda </a:t>
            </a:r>
            <a:r>
              <a:rPr lang="es-CO" smtClean="0"/>
              <a:t>las </a:t>
            </a:r>
            <a:r>
              <a:rPr lang="es-CO" dirty="0" smtClean="0"/>
              <a:t>palabras dichas por </a:t>
            </a:r>
            <a:r>
              <a:rPr lang="es-CO" dirty="0" smtClean="0"/>
              <a:t>Daniel </a:t>
            </a:r>
            <a:r>
              <a:rPr lang="es-CO" dirty="0" smtClean="0"/>
              <a:t>al rey Belsasar: «</a:t>
            </a:r>
            <a:r>
              <a:rPr lang="es-CO" i="1" u="sng" dirty="0" smtClean="0"/>
              <a:t>Y </a:t>
            </a:r>
            <a:r>
              <a:rPr lang="es-CO" i="1" u="sng" dirty="0"/>
              <a:t>tú, su hijo Belsasar, no has humillado tu corazón, sabiendo todo </a:t>
            </a:r>
            <a:r>
              <a:rPr lang="es-CO" i="1" u="sng" dirty="0" smtClean="0"/>
              <a:t>esto</a:t>
            </a:r>
            <a:r>
              <a:rPr lang="es-CO" dirty="0" smtClean="0"/>
              <a:t>».</a:t>
            </a:r>
            <a:endParaRPr lang="es-CO" dirty="0"/>
          </a:p>
        </p:txBody>
      </p:sp>
      <p:sp>
        <p:nvSpPr>
          <p:cNvPr id="2" name="1 Rectángulo"/>
          <p:cNvSpPr/>
          <p:nvPr/>
        </p:nvSpPr>
        <p:spPr>
          <a:xfrm>
            <a:off x="179512" y="2420888"/>
            <a:ext cx="5040560" cy="4401205"/>
          </a:xfrm>
          <a:prstGeom prst="rect">
            <a:avLst/>
          </a:prstGeom>
        </p:spPr>
        <p:txBody>
          <a:bodyPr wrap="square">
            <a:spAutoFit/>
          </a:bodyPr>
          <a:lstStyle/>
          <a:p>
            <a:pPr algn="ctr" fontAlgn="base"/>
            <a:r>
              <a:rPr lang="es-CO" sz="2800" dirty="0">
                <a:solidFill>
                  <a:srgbClr val="FF0000"/>
                </a:solidFill>
              </a:rPr>
              <a:t>Usted decide sí ha de seguir con su mala manera de vivir o cambiar (si es que estás con alguno de éstos vicios), si no es así, siga así y ore por aquellos que usted conozca y lo estén. Y cuando pueda, trate de enseñarles lo que acaba de leer y estudiar junto a mí</a:t>
            </a:r>
            <a:r>
              <a:rPr lang="es-CO" sz="2800" dirty="0" smtClean="0">
                <a:solidFill>
                  <a:srgbClr val="FF0000"/>
                </a:solidFill>
              </a:rPr>
              <a:t>. Que Dios les bendiga. Amen.</a:t>
            </a:r>
            <a:endParaRPr lang="es-CO" sz="2800" dirty="0">
              <a:solidFill>
                <a:srgbClr val="FF0000"/>
              </a:solidFill>
            </a:endParaRPr>
          </a:p>
        </p:txBody>
      </p:sp>
      <p:pic>
        <p:nvPicPr>
          <p:cNvPr id="7170" name="Picture 2" descr="http://t1.gstatic.com/images?q=tbn:ANd9GcQb-VbMcS66vKMqkZAh1uY9bvTbsMXvWA8ZIBpOWOHGDa-k6kr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1998" y="2408312"/>
            <a:ext cx="3814497" cy="42610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5606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7170"/>
                                        </p:tgtEl>
                                        <p:attrNameLst>
                                          <p:attrName>style.visibility</p:attrName>
                                        </p:attrNameLst>
                                      </p:cBhvr>
                                      <p:to>
                                        <p:strVal val="visible"/>
                                      </p:to>
                                    </p:set>
                                    <p:animEffect transition="in" filter="wipe(down)">
                                      <p:cBhvr>
                                        <p:cTn id="15" dur="580">
                                          <p:stCondLst>
                                            <p:cond delay="0"/>
                                          </p:stCondLst>
                                        </p:cTn>
                                        <p:tgtEl>
                                          <p:spTgt spid="7170"/>
                                        </p:tgtEl>
                                      </p:cBhvr>
                                    </p:animEffect>
                                    <p:anim calcmode="lin" valueType="num">
                                      <p:cBhvr>
                                        <p:cTn id="16" dur="1822" tmFilter="0,0; 0.14,0.36; 0.43,0.73; 0.71,0.91; 1.0,1.0">
                                          <p:stCondLst>
                                            <p:cond delay="0"/>
                                          </p:stCondLst>
                                        </p:cTn>
                                        <p:tgtEl>
                                          <p:spTgt spid="7170"/>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7170"/>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7170"/>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7170"/>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7170"/>
                                        </p:tgtEl>
                                        <p:attrNameLst>
                                          <p:attrName>ppt_y</p:attrName>
                                        </p:attrNameLst>
                                      </p:cBhvr>
                                      <p:tavLst>
                                        <p:tav tm="0" fmla="#ppt_y-sin(pi*$)/81">
                                          <p:val>
                                            <p:fltVal val="0"/>
                                          </p:val>
                                        </p:tav>
                                        <p:tav tm="100000">
                                          <p:val>
                                            <p:fltVal val="1"/>
                                          </p:val>
                                        </p:tav>
                                      </p:tavLst>
                                    </p:anim>
                                    <p:animScale>
                                      <p:cBhvr>
                                        <p:cTn id="21" dur="26">
                                          <p:stCondLst>
                                            <p:cond delay="650"/>
                                          </p:stCondLst>
                                        </p:cTn>
                                        <p:tgtEl>
                                          <p:spTgt spid="7170"/>
                                        </p:tgtEl>
                                      </p:cBhvr>
                                      <p:to x="100000" y="60000"/>
                                    </p:animScale>
                                    <p:animScale>
                                      <p:cBhvr>
                                        <p:cTn id="22" dur="166" decel="50000">
                                          <p:stCondLst>
                                            <p:cond delay="676"/>
                                          </p:stCondLst>
                                        </p:cTn>
                                        <p:tgtEl>
                                          <p:spTgt spid="7170"/>
                                        </p:tgtEl>
                                      </p:cBhvr>
                                      <p:to x="100000" y="100000"/>
                                    </p:animScale>
                                    <p:animScale>
                                      <p:cBhvr>
                                        <p:cTn id="23" dur="26">
                                          <p:stCondLst>
                                            <p:cond delay="1312"/>
                                          </p:stCondLst>
                                        </p:cTn>
                                        <p:tgtEl>
                                          <p:spTgt spid="7170"/>
                                        </p:tgtEl>
                                      </p:cBhvr>
                                      <p:to x="100000" y="80000"/>
                                    </p:animScale>
                                    <p:animScale>
                                      <p:cBhvr>
                                        <p:cTn id="24" dur="166" decel="50000">
                                          <p:stCondLst>
                                            <p:cond delay="1338"/>
                                          </p:stCondLst>
                                        </p:cTn>
                                        <p:tgtEl>
                                          <p:spTgt spid="7170"/>
                                        </p:tgtEl>
                                      </p:cBhvr>
                                      <p:to x="100000" y="100000"/>
                                    </p:animScale>
                                    <p:animScale>
                                      <p:cBhvr>
                                        <p:cTn id="25" dur="26">
                                          <p:stCondLst>
                                            <p:cond delay="1642"/>
                                          </p:stCondLst>
                                        </p:cTn>
                                        <p:tgtEl>
                                          <p:spTgt spid="7170"/>
                                        </p:tgtEl>
                                      </p:cBhvr>
                                      <p:to x="100000" y="90000"/>
                                    </p:animScale>
                                    <p:animScale>
                                      <p:cBhvr>
                                        <p:cTn id="26" dur="166" decel="50000">
                                          <p:stCondLst>
                                            <p:cond delay="1668"/>
                                          </p:stCondLst>
                                        </p:cTn>
                                        <p:tgtEl>
                                          <p:spTgt spid="7170"/>
                                        </p:tgtEl>
                                      </p:cBhvr>
                                      <p:to x="100000" y="100000"/>
                                    </p:animScale>
                                    <p:animScale>
                                      <p:cBhvr>
                                        <p:cTn id="27" dur="26">
                                          <p:stCondLst>
                                            <p:cond delay="1808"/>
                                          </p:stCondLst>
                                        </p:cTn>
                                        <p:tgtEl>
                                          <p:spTgt spid="7170"/>
                                        </p:tgtEl>
                                      </p:cBhvr>
                                      <p:to x="100000" y="95000"/>
                                    </p:animScale>
                                    <p:animScale>
                                      <p:cBhvr>
                                        <p:cTn id="28" dur="166" decel="50000">
                                          <p:stCondLst>
                                            <p:cond delay="1834"/>
                                          </p:stCondLst>
                                        </p:cTn>
                                        <p:tgtEl>
                                          <p:spTgt spid="717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448</TotalTime>
  <Words>1613</Words>
  <Application>Microsoft Office PowerPoint</Application>
  <PresentationFormat>Presentación en pantalla (4:3)</PresentationFormat>
  <Paragraphs>78</Paragraphs>
  <Slides>23</Slides>
  <Notes>0</Notes>
  <HiddenSlides>0</HiddenSlides>
  <MMClips>0</MMClips>
  <ScaleCrop>false</ScaleCrop>
  <HeadingPairs>
    <vt:vector size="4" baseType="variant">
      <vt:variant>
        <vt:lpstr>Tema</vt:lpstr>
      </vt:variant>
      <vt:variant>
        <vt:i4>1</vt:i4>
      </vt:variant>
      <vt:variant>
        <vt:lpstr>Títulos de diapositiva</vt:lpstr>
      </vt:variant>
      <vt:variant>
        <vt:i4>23</vt:i4>
      </vt:variant>
    </vt:vector>
  </HeadingPairs>
  <TitlesOfParts>
    <vt:vector size="24" baseType="lpstr">
      <vt:lpstr>Tema de Office</vt:lpstr>
      <vt:lpstr>Incentivos para reconstruir el templo de Dios</vt:lpstr>
      <vt:lpstr>Presentación de PowerPoint</vt:lpstr>
      <vt:lpstr>¿Qué debe estimularnos a abandonar lo que destruye el templo de Dios?</vt:lpstr>
      <vt:lpstr>Presentación de PowerPoint</vt:lpstr>
      <vt:lpstr>Note que las promesas de Dios son condicionales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Incentivos para reconstruir el templo de Dios</dc:title>
  <dc:creator>FAMILIA FIERRO CH</dc:creator>
  <cp:lastModifiedBy>FAMILIA FIERRO CH</cp:lastModifiedBy>
  <cp:revision>66</cp:revision>
  <dcterms:created xsi:type="dcterms:W3CDTF">2013-04-16T02:06:26Z</dcterms:created>
  <dcterms:modified xsi:type="dcterms:W3CDTF">2013-04-17T13:41:30Z</dcterms:modified>
</cp:coreProperties>
</file>